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7" r:id="rId4"/>
    <p:sldId id="259" r:id="rId5"/>
    <p:sldId id="258" r:id="rId6"/>
    <p:sldId id="269" r:id="rId7"/>
    <p:sldId id="278" r:id="rId8"/>
    <p:sldId id="274" r:id="rId9"/>
    <p:sldId id="261" r:id="rId10"/>
    <p:sldId id="275" r:id="rId11"/>
    <p:sldId id="263" r:id="rId12"/>
    <p:sldId id="276" r:id="rId13"/>
    <p:sldId id="262" r:id="rId14"/>
    <p:sldId id="277" r:id="rId15"/>
    <p:sldId id="280" r:id="rId16"/>
    <p:sldId id="281" r:id="rId17"/>
    <p:sldId id="268" r:id="rId18"/>
    <p:sldId id="267" r:id="rId19"/>
    <p:sldId id="282" r:id="rId20"/>
    <p:sldId id="283" r:id="rId21"/>
    <p:sldId id="271" r:id="rId22"/>
    <p:sldId id="272" r:id="rId23"/>
  </p:sldIdLst>
  <p:sldSz cx="9144000" cy="5143500" type="screen16x9"/>
  <p:notesSz cx="6858000" cy="9144000"/>
  <p:custDataLst>
    <p:tags r:id="rId2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17/11/2021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17/11/2021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17/11/2021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17/11/2021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17/11/2021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17/11/2021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17/11/2021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DLgKf-9yspU?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i kim trong bọc cũng có ngày lòi ra - Gõ Tiếng Việt">
            <a:extLst>
              <a:ext uri="{FF2B5EF4-FFF2-40B4-BE49-F238E27FC236}">
                <a16:creationId xmlns:a16="http://schemas.microsoft.com/office/drawing/2014/main" id="{18181E65-95A9-4E1A-A4D0-88D957EDAD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26" t="8779" r="6897" b="8057"/>
          <a:stretch/>
        </p:blipFill>
        <p:spPr bwMode="auto">
          <a:xfrm>
            <a:off x="527539" y="886265"/>
            <a:ext cx="7659858" cy="40303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B3B862B0-454F-4626-BD9A-0CDB0C2F3E1B}"/>
              </a:ext>
            </a:extLst>
          </p:cNvPr>
          <p:cNvSpPr txBox="1"/>
          <p:nvPr/>
        </p:nvSpPr>
        <p:spPr>
          <a:xfrm>
            <a:off x="865080" y="203369"/>
            <a:ext cx="7523344"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nhìn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 name="Hình chữ nhật 1">
            <a:extLst>
              <a:ext uri="{FF2B5EF4-FFF2-40B4-BE49-F238E27FC236}">
                <a16:creationId xmlns:a16="http://schemas.microsoft.com/office/drawing/2014/main" id="{9D1BCFA6-20AC-4510-8F8D-423D1552B2FD}"/>
              </a:ext>
            </a:extLst>
          </p:cNvPr>
          <p:cNvSpPr/>
          <p:nvPr/>
        </p:nvSpPr>
        <p:spPr>
          <a:xfrm>
            <a:off x="395536" y="2139702"/>
            <a:ext cx="7848872" cy="52322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02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36BA8B42-1632-4C02-A5A1-D018F498E187}"/>
              </a:ext>
            </a:extLst>
          </p:cNvPr>
          <p:cNvSpPr txBox="1"/>
          <p:nvPr/>
        </p:nvSpPr>
        <p:spPr>
          <a:xfrm>
            <a:off x="1331640" y="195486"/>
            <a:ext cx="6264696" cy="523220"/>
          </a:xfrm>
          <a:prstGeom prst="rect">
            <a:avLst/>
          </a:prstGeom>
          <a:noFill/>
        </p:spPr>
        <p:txBody>
          <a:bodyPr wrap="square" rtlCol="0">
            <a:spAutoFit/>
          </a:bodyPr>
          <a:lstStyle/>
          <a:p>
            <a:r>
              <a:rPr lang="vi-VN" sz="2800" b="1" dirty="0">
                <a:solidFill>
                  <a:srgbClr val="FF0000"/>
                </a:solidFill>
                <a:latin typeface="+mj-lt"/>
              </a:rPr>
              <a:t>Vì sao chúng ta phải tôn trọng sự thật?</a:t>
            </a:r>
          </a:p>
        </p:txBody>
      </p:sp>
      <p:sp>
        <p:nvSpPr>
          <p:cNvPr id="4" name="TextBox 8">
            <a:extLst>
              <a:ext uri="{FF2B5EF4-FFF2-40B4-BE49-F238E27FC236}">
                <a16:creationId xmlns:a16="http://schemas.microsoft.com/office/drawing/2014/main" id="{8A75A38F-42A5-444E-B937-71AD13ED1E49}"/>
              </a:ext>
            </a:extLst>
          </p:cNvPr>
          <p:cNvSpPr txBox="1"/>
          <p:nvPr/>
        </p:nvSpPr>
        <p:spPr>
          <a:xfrm>
            <a:off x="683568" y="843558"/>
            <a:ext cx="8208912" cy="1292662"/>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Bởi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vì</a:t>
            </a:r>
            <a:r>
              <a:rPr lang="en-US" sz="2600" b="1" dirty="0">
                <a:solidFill>
                  <a:srgbClr val="FF0000"/>
                </a:solidFill>
                <a:latin typeface="Times New Roman" panose="02020603050405020304" pitchFamily="18" charset="0"/>
                <a:cs typeface="Times New Roman" panose="02020603050405020304" pitchFamily="18" charset="0"/>
              </a:rPr>
              <a:t> : </a:t>
            </a:r>
          </a:p>
          <a:p>
            <a:pPr algn="just"/>
            <a:r>
              <a:rPr lang="en-US" sz="2600" b="1" dirty="0">
                <a:solidFill>
                  <a:srgbClr val="0000FF"/>
                </a:solidFill>
                <a:latin typeface="+mj-lt"/>
              </a:rPr>
              <a:t>- </a:t>
            </a:r>
            <a:r>
              <a:rPr lang="vi-VN" sz="2600" b="1" dirty="0" err="1">
                <a:solidFill>
                  <a:srgbClr val="0000FF"/>
                </a:solidFill>
                <a:latin typeface="+mj-lt"/>
              </a:rPr>
              <a:t>Góp</a:t>
            </a:r>
            <a:r>
              <a:rPr lang="vi-VN" sz="2600" b="1" dirty="0">
                <a:solidFill>
                  <a:srgbClr val="0000FF"/>
                </a:solidFill>
                <a:latin typeface="+mj-lt"/>
              </a:rPr>
              <a:t> phần bảo vệ cuộc sống, bảo vệ giá trị đúng đắn, tránh nhầm lẫn, oan sai</a:t>
            </a:r>
            <a:r>
              <a:rPr lang="en-US" sz="2600" b="1" dirty="0">
                <a:solidFill>
                  <a:srgbClr val="0000FF"/>
                </a:solidFill>
                <a:latin typeface="+mj-lt"/>
              </a:rPr>
              <a:t>.</a:t>
            </a:r>
            <a:endParaRPr lang="vi-VN" sz="2600" b="1" dirty="0">
              <a:solidFill>
                <a:srgbClr val="0000FF"/>
              </a:solidFill>
              <a:latin typeface="+mj-lt"/>
            </a:endParaRPr>
          </a:p>
        </p:txBody>
      </p:sp>
      <p:sp>
        <p:nvSpPr>
          <p:cNvPr id="5" name="TextBox 10">
            <a:extLst>
              <a:ext uri="{FF2B5EF4-FFF2-40B4-BE49-F238E27FC236}">
                <a16:creationId xmlns:a16="http://schemas.microsoft.com/office/drawing/2014/main" id="{F3793561-575C-4F81-8C75-2C1DED05A18A}"/>
              </a:ext>
            </a:extLst>
          </p:cNvPr>
          <p:cNvSpPr txBox="1"/>
          <p:nvPr/>
        </p:nvSpPr>
        <p:spPr>
          <a:xfrm>
            <a:off x="683568" y="2136220"/>
            <a:ext cx="7920880" cy="892552"/>
          </a:xfrm>
          <a:prstGeom prst="rect">
            <a:avLst/>
          </a:prstGeom>
          <a:noFill/>
        </p:spPr>
        <p:txBody>
          <a:bodyPr wrap="square" rtlCol="0">
            <a:spAutoFit/>
          </a:bodyPr>
          <a:lstStyle/>
          <a:p>
            <a:pPr algn="just"/>
            <a:r>
              <a:rPr lang="en-US" sz="2600" b="1" dirty="0">
                <a:solidFill>
                  <a:srgbClr val="0000FF"/>
                </a:solidFill>
                <a:latin typeface="+mj-lt"/>
              </a:rPr>
              <a:t>- </a:t>
            </a:r>
            <a:r>
              <a:rPr lang="vi-VN" sz="2600" b="1" dirty="0" err="1">
                <a:solidFill>
                  <a:srgbClr val="0000FF"/>
                </a:solidFill>
                <a:latin typeface="+mj-lt"/>
              </a:rPr>
              <a:t>Giúp</a:t>
            </a:r>
            <a:r>
              <a:rPr lang="vi-VN" sz="2600" b="1" dirty="0">
                <a:solidFill>
                  <a:srgbClr val="0000FF"/>
                </a:solidFill>
                <a:latin typeface="+mj-lt"/>
              </a:rPr>
              <a:t> con người nâng cao phẩm giá bản thân, tin tưởng; gắn kết với nhau hơn</a:t>
            </a:r>
            <a:r>
              <a:rPr lang="en-US" sz="2600" b="1" dirty="0">
                <a:solidFill>
                  <a:srgbClr val="0000FF"/>
                </a:solidFill>
                <a:latin typeface="+mj-lt"/>
              </a:rPr>
              <a:t>.</a:t>
            </a:r>
            <a:endParaRPr lang="vi-VN" sz="2600" b="1" dirty="0">
              <a:solidFill>
                <a:srgbClr val="0000FF"/>
              </a:solidFill>
              <a:latin typeface="+mj-lt"/>
            </a:endParaRPr>
          </a:p>
        </p:txBody>
      </p:sp>
      <p:sp>
        <p:nvSpPr>
          <p:cNvPr id="6" name="TextBox 11">
            <a:extLst>
              <a:ext uri="{FF2B5EF4-FFF2-40B4-BE49-F238E27FC236}">
                <a16:creationId xmlns:a16="http://schemas.microsoft.com/office/drawing/2014/main" id="{66980F38-0259-4293-9FBB-67BFAAD1A844}"/>
              </a:ext>
            </a:extLst>
          </p:cNvPr>
          <p:cNvSpPr txBox="1"/>
          <p:nvPr/>
        </p:nvSpPr>
        <p:spPr>
          <a:xfrm>
            <a:off x="683568" y="3028666"/>
            <a:ext cx="8208912" cy="892552"/>
          </a:xfrm>
          <a:prstGeom prst="rect">
            <a:avLst/>
          </a:prstGeom>
          <a:noFill/>
        </p:spPr>
        <p:txBody>
          <a:bodyPr wrap="square" rtlCol="0">
            <a:spAutoFit/>
          </a:bodyPr>
          <a:lstStyle/>
          <a:p>
            <a:pPr algn="just"/>
            <a:r>
              <a:rPr lang="en-US" sz="2600" b="1" dirty="0">
                <a:solidFill>
                  <a:srgbClr val="0000FF"/>
                </a:solidFill>
                <a:latin typeface="+mj-lt"/>
              </a:rPr>
              <a:t>- </a:t>
            </a:r>
            <a:r>
              <a:rPr lang="vi-VN" sz="2600" b="1" dirty="0" err="1">
                <a:solidFill>
                  <a:srgbClr val="0000FF"/>
                </a:solidFill>
                <a:latin typeface="+mj-lt"/>
              </a:rPr>
              <a:t>Làm</a:t>
            </a:r>
            <a:r>
              <a:rPr lang="vi-VN" sz="2600" b="1" dirty="0">
                <a:solidFill>
                  <a:srgbClr val="0000FF"/>
                </a:solidFill>
                <a:latin typeface="+mj-lt"/>
              </a:rPr>
              <a:t> cho tâm hồn ta thanh thản bình an, góp phần làm cho sức khỏe </a:t>
            </a:r>
            <a:r>
              <a:rPr lang="vi-VN" sz="2600" b="1" dirty="0" err="1">
                <a:solidFill>
                  <a:srgbClr val="0000FF"/>
                </a:solidFill>
                <a:latin typeface="+mj-lt"/>
              </a:rPr>
              <a:t>tốt</a:t>
            </a:r>
            <a:r>
              <a:rPr lang="vi-VN" sz="2600" b="1" dirty="0">
                <a:solidFill>
                  <a:srgbClr val="0000FF"/>
                </a:solidFill>
                <a:latin typeface="+mj-lt"/>
              </a:rPr>
              <a:t> hơn</a:t>
            </a:r>
            <a:r>
              <a:rPr lang="en-US" sz="2600" b="1" dirty="0">
                <a:solidFill>
                  <a:srgbClr val="0000FF"/>
                </a:solidFill>
                <a:latin typeface="+mj-lt"/>
              </a:rPr>
              <a:t>.</a:t>
            </a:r>
            <a:endParaRPr lang="vi-VN" sz="2600" b="1" dirty="0">
              <a:solidFill>
                <a:srgbClr val="0000FF"/>
              </a:solidFill>
              <a:latin typeface="+mj-lt"/>
            </a:endParaRPr>
          </a:p>
        </p:txBody>
      </p:sp>
      <p:sp>
        <p:nvSpPr>
          <p:cNvPr id="7" name="TextBox 9">
            <a:extLst>
              <a:ext uri="{FF2B5EF4-FFF2-40B4-BE49-F238E27FC236}">
                <a16:creationId xmlns:a16="http://schemas.microsoft.com/office/drawing/2014/main" id="{028E57AB-2514-4EC5-9DDE-CF2809091AE0}"/>
              </a:ext>
            </a:extLst>
          </p:cNvPr>
          <p:cNvSpPr txBox="1"/>
          <p:nvPr/>
        </p:nvSpPr>
        <p:spPr>
          <a:xfrm>
            <a:off x="683568" y="3921112"/>
            <a:ext cx="8280920" cy="892552"/>
          </a:xfrm>
          <a:prstGeom prst="rect">
            <a:avLst/>
          </a:prstGeom>
          <a:noFill/>
        </p:spPr>
        <p:txBody>
          <a:bodyPr wrap="square" rtlCol="0">
            <a:spAutoFit/>
          </a:bodyPr>
          <a:lstStyle/>
          <a:p>
            <a:pPr algn="just"/>
            <a:r>
              <a:rPr lang="en-US" sz="2600" b="1" dirty="0">
                <a:solidFill>
                  <a:srgbClr val="0000FF"/>
                </a:solidFill>
                <a:latin typeface="+mj-lt"/>
              </a:rPr>
              <a:t>- </a:t>
            </a:r>
            <a:r>
              <a:rPr lang="vi-VN" sz="2600" b="1" dirty="0" err="1">
                <a:solidFill>
                  <a:srgbClr val="0000FF"/>
                </a:solidFill>
                <a:latin typeface="+mj-lt"/>
              </a:rPr>
              <a:t>Làm</a:t>
            </a:r>
            <a:r>
              <a:rPr lang="vi-VN" sz="2600" b="1" dirty="0">
                <a:solidFill>
                  <a:srgbClr val="0000FF"/>
                </a:solidFill>
                <a:latin typeface="+mj-lt"/>
              </a:rPr>
              <a:t> cho cuộc sống trở nên tốt đẹp hơn, xã hội yên bình, văn minh hơn.</a:t>
            </a:r>
          </a:p>
        </p:txBody>
      </p:sp>
    </p:spTree>
    <p:extLst>
      <p:ext uri="{BB962C8B-B14F-4D97-AF65-F5344CB8AC3E}">
        <p14:creationId xmlns:p14="http://schemas.microsoft.com/office/powerpoint/2010/main" val="26624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02350A9-0E11-43B2-9B54-C3AC5F3AD4E9}"/>
              </a:ext>
            </a:extLst>
          </p:cNvPr>
          <p:cNvSpPr txBox="1"/>
          <p:nvPr/>
        </p:nvSpPr>
        <p:spPr>
          <a:xfrm>
            <a:off x="78252" y="195486"/>
            <a:ext cx="8814228"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đều</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 phải tôn trọng sự thật?</a:t>
            </a:r>
          </a:p>
        </p:txBody>
      </p:sp>
      <p:sp>
        <p:nvSpPr>
          <p:cNvPr id="3" name="TextBox 10">
            <a:extLst>
              <a:ext uri="{FF2B5EF4-FFF2-40B4-BE49-F238E27FC236}">
                <a16:creationId xmlns:a16="http://schemas.microsoft.com/office/drawing/2014/main" id="{37810814-2A7A-4A09-8C18-BC2483A185C9}"/>
              </a:ext>
            </a:extLst>
          </p:cNvPr>
          <p:cNvSpPr txBox="1"/>
          <p:nvPr/>
        </p:nvSpPr>
        <p:spPr>
          <a:xfrm>
            <a:off x="611560" y="1359227"/>
            <a:ext cx="7920880" cy="492443"/>
          </a:xfrm>
          <a:prstGeom prst="rect">
            <a:avLst/>
          </a:prstGeom>
          <a:noFill/>
        </p:spPr>
        <p:txBody>
          <a:bodyPr wrap="square" rtlCol="0">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Người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bị</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bệnh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giai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đoạn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cuối</a:t>
            </a:r>
            <a:r>
              <a:rPr lang="en-US" sz="2600" b="1" dirty="0">
                <a:solidFill>
                  <a:srgbClr val="0000FF"/>
                </a:solidFill>
                <a:latin typeface="Times New Roman" panose="02020603050405020304" pitchFamily="18" charset="0"/>
                <a:cs typeface="Times New Roman" panose="02020603050405020304" pitchFamily="18" charset="0"/>
              </a:rPr>
              <a:t>.</a:t>
            </a:r>
            <a:endParaRPr lang="vi-VN" sz="2600" b="1" dirty="0">
              <a:solidFill>
                <a:srgbClr val="0000FF"/>
              </a:solidFill>
              <a:latin typeface="Times New Roman" panose="02020603050405020304" pitchFamily="18" charset="0"/>
              <a:cs typeface="Times New Roman" panose="02020603050405020304" pitchFamily="18" charset="0"/>
            </a:endParaRPr>
          </a:p>
        </p:txBody>
      </p:sp>
      <p:sp>
        <p:nvSpPr>
          <p:cNvPr id="4" name="TextBox 10">
            <a:extLst>
              <a:ext uri="{FF2B5EF4-FFF2-40B4-BE49-F238E27FC236}">
                <a16:creationId xmlns:a16="http://schemas.microsoft.com/office/drawing/2014/main" id="{72F18DCA-383C-4F47-A765-2ED8B45CB694}"/>
              </a:ext>
            </a:extLst>
          </p:cNvPr>
          <p:cNvSpPr txBox="1"/>
          <p:nvPr/>
        </p:nvSpPr>
        <p:spPr>
          <a:xfrm>
            <a:off x="586997" y="1974490"/>
            <a:ext cx="7920880" cy="492443"/>
          </a:xfrm>
          <a:prstGeom prst="rect">
            <a:avLst/>
          </a:prstGeom>
          <a:noFill/>
        </p:spPr>
        <p:txBody>
          <a:bodyPr wrap="square" rtlCol="0">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Nhận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xét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về</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khuyết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điểm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người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khác</a:t>
            </a:r>
            <a:r>
              <a:rPr lang="en-US" sz="2600" b="1" dirty="0">
                <a:solidFill>
                  <a:srgbClr val="0000FF"/>
                </a:solidFill>
                <a:latin typeface="Times New Roman" panose="02020603050405020304" pitchFamily="18" charset="0"/>
                <a:cs typeface="Times New Roman" panose="02020603050405020304" pitchFamily="18" charset="0"/>
              </a:rPr>
              <a:t>.</a:t>
            </a:r>
            <a:endParaRPr lang="vi-VN" sz="2600" b="1" dirty="0">
              <a:solidFill>
                <a:srgbClr val="0000FF"/>
              </a:solidFill>
              <a:latin typeface="Times New Roman" panose="02020603050405020304" pitchFamily="18" charset="0"/>
              <a:cs typeface="Times New Roman" panose="02020603050405020304" pitchFamily="18" charset="0"/>
            </a:endParaRPr>
          </a:p>
        </p:txBody>
      </p:sp>
      <p:sp>
        <p:nvSpPr>
          <p:cNvPr id="5" name="TextBox 10">
            <a:extLst>
              <a:ext uri="{FF2B5EF4-FFF2-40B4-BE49-F238E27FC236}">
                <a16:creationId xmlns:a16="http://schemas.microsoft.com/office/drawing/2014/main" id="{0F0FE987-F3BD-4CE8-BB46-1CD43D772335}"/>
              </a:ext>
            </a:extLst>
          </p:cNvPr>
          <p:cNvSpPr txBox="1"/>
          <p:nvPr/>
        </p:nvSpPr>
        <p:spPr>
          <a:xfrm>
            <a:off x="611560" y="2606755"/>
            <a:ext cx="7920880" cy="492443"/>
          </a:xfrm>
          <a:prstGeom prst="rect">
            <a:avLst/>
          </a:prstGeom>
          <a:noFill/>
        </p:spPr>
        <p:txBody>
          <a:bodyPr wrap="square" rtlCol="0">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Khi </a:t>
            </a:r>
            <a:r>
              <a:rPr lang="en-US" sz="2600" b="1" dirty="0" err="1">
                <a:solidFill>
                  <a:srgbClr val="0000FF"/>
                </a:solidFill>
                <a:latin typeface="Times New Roman" panose="02020603050405020304" pitchFamily="18" charset="0"/>
                <a:cs typeface="Times New Roman" panose="02020603050405020304" pitchFamily="18" charset="0"/>
              </a:rPr>
              <a:t>cho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trẻ</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em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uống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thuốc</a:t>
            </a:r>
            <a:r>
              <a:rPr lang="en-US" sz="2600" b="1" dirty="0">
                <a:solidFill>
                  <a:srgbClr val="0000FF"/>
                </a:solidFill>
                <a:latin typeface="Times New Roman" panose="02020603050405020304" pitchFamily="18" charset="0"/>
                <a:cs typeface="Times New Roman" panose="02020603050405020304" pitchFamily="18" charset="0"/>
              </a:rPr>
              <a:t>.</a:t>
            </a:r>
            <a:endParaRPr lang="vi-VN" sz="2600" b="1" dirty="0">
              <a:solidFill>
                <a:srgbClr val="0000FF"/>
              </a:solidFill>
              <a:latin typeface="Times New Roman" panose="02020603050405020304" pitchFamily="18" charset="0"/>
              <a:cs typeface="Times New Roman" panose="02020603050405020304" pitchFamily="18" charset="0"/>
            </a:endParaRPr>
          </a:p>
        </p:txBody>
      </p:sp>
      <p:sp>
        <p:nvSpPr>
          <p:cNvPr id="6" name="TextBox 10">
            <a:extLst>
              <a:ext uri="{FF2B5EF4-FFF2-40B4-BE49-F238E27FC236}">
                <a16:creationId xmlns:a16="http://schemas.microsoft.com/office/drawing/2014/main" id="{7026C5E7-9A0D-4B30-95F3-E1F5B2877781}"/>
              </a:ext>
            </a:extLst>
          </p:cNvPr>
          <p:cNvSpPr txBox="1"/>
          <p:nvPr/>
        </p:nvSpPr>
        <p:spPr>
          <a:xfrm>
            <a:off x="611560" y="3208901"/>
            <a:ext cx="7920880" cy="492443"/>
          </a:xfrm>
          <a:prstGeom prst="rect">
            <a:avLst/>
          </a:prstGeom>
          <a:noFill/>
        </p:spPr>
        <p:txBody>
          <a:bodyPr wrap="square" rtlCol="0">
            <a:spAutoFit/>
          </a:bodyPr>
          <a:lstStyle/>
          <a:p>
            <a:pPr algn="just"/>
            <a:r>
              <a:rPr lang="en-US" sz="2600" b="1" dirty="0">
                <a:solidFill>
                  <a:srgbClr val="0000FF"/>
                </a:solidFill>
                <a:latin typeface="Times New Roman" panose="02020603050405020304" pitchFamily="18" charset="0"/>
                <a:cs typeface="Times New Roman" panose="02020603050405020304" pitchFamily="18" charset="0"/>
              </a:rPr>
              <a:t>- Khi </a:t>
            </a:r>
            <a:r>
              <a:rPr lang="en-US" sz="2600" b="1" dirty="0" err="1">
                <a:solidFill>
                  <a:srgbClr val="0000FF"/>
                </a:solidFill>
                <a:latin typeface="Times New Roman" panose="02020603050405020304" pitchFamily="18" charset="0"/>
                <a:cs typeface="Times New Roman" panose="02020603050405020304" pitchFamily="18" charset="0"/>
              </a:rPr>
              <a:t>bị</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kẻ</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địch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khảo</a:t>
            </a:r>
            <a:r>
              <a:rPr lang="en-US" sz="2600" b="1" dirty="0">
                <a:solidFill>
                  <a:srgbClr val="0000FF"/>
                </a:solidFill>
                <a:latin typeface="Times New Roman" panose="02020603050405020304" pitchFamily="18" charset="0"/>
                <a:cs typeface="Times New Roman" panose="02020603050405020304" pitchFamily="18" charset="0"/>
              </a:rPr>
              <a:t>.</a:t>
            </a:r>
            <a:endParaRPr lang="vi-VN" sz="2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23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212459"/>
            <a:ext cx="8496944" cy="2860014"/>
          </a:xfrm>
          <a:prstGeom prst="rect">
            <a:avLst/>
          </a:prstGeom>
          <a:solidFill>
            <a:schemeClr val="accent6">
              <a:lumMod val="20000"/>
              <a:lumOff val="80000"/>
            </a:schemeClr>
          </a:solidFill>
          <a:ln w="28575">
            <a:solidFill>
              <a:srgbClr val="FF0000"/>
            </a:solidFill>
          </a:ln>
        </p:spPr>
        <p:txBody>
          <a:bodyPr wrap="square">
            <a:spAutoFit/>
          </a:bodyPr>
          <a:lstStyle/>
          <a:p>
            <a:pPr marL="514350" algn="just"/>
            <a:r>
              <a:rPr lang="en-US" dirty="0" err="1">
                <a:latin typeface="Times New Roman" panose="02020603050405020304" pitchFamily="18" charset="0"/>
                <a:ea typeface="Arial" panose="020B0604020202020204" pitchFamily="34" charset="0"/>
                <a:cs typeface="Times New Roman" panose="02020603050405020304" pitchFamily="18" charset="0"/>
              </a:rPr>
              <a:t>Tôn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trọng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suy</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nghĩ</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nói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theo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đúng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bảo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vệ</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45"/>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600075" marR="104775" indent="-80963" algn="just">
              <a:lnSpc>
                <a:spcPct val="112000"/>
              </a:lnSpc>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Biểu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hiện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người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tôn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trọng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người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sống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ngay</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thẳng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nhận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lỗi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khi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có</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khuyết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điểm</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24"/>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600075" marR="104775" indent="-80963" algn="just">
              <a:lnSpc>
                <a:spcPct val="110000"/>
              </a:lnSpc>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Tôn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trọng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đức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tính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cần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thiết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quý</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báu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giúp</a:t>
            </a:r>
            <a:r>
              <a:rPr lang="en-US" dirty="0">
                <a:latin typeface="Times New Roman" panose="02020603050405020304" pitchFamily="18" charset="0"/>
                <a:ea typeface="Arial" panose="020B0604020202020204" pitchFamily="34" charset="0"/>
                <a:cs typeface="Times New Roman" panose="02020603050405020304" pitchFamily="18" charset="0"/>
              </a:rPr>
              <a:t> con </a:t>
            </a:r>
            <a:r>
              <a:rPr lang="en-US" dirty="0" err="1">
                <a:latin typeface="Times New Roman" panose="02020603050405020304" pitchFamily="18" charset="0"/>
                <a:ea typeface="Arial" panose="020B0604020202020204" pitchFamily="34" charset="0"/>
                <a:cs typeface="Times New Roman" panose="02020603050405020304" pitchFamily="18" charset="0"/>
              </a:rPr>
              <a:t>người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nâng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cao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phẩm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giá</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bản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thân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góp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phần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tạo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ra</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các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mối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quan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hệ</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xã</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hội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tốt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đẹp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được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mọi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người</a:t>
            </a:r>
            <a:r>
              <a:rPr lang="en-US" dirty="0">
                <a:latin typeface="Times New Roman" panose="02020603050405020304" pitchFamily="18" charset="0"/>
                <a:ea typeface="Arial" panose="020B0604020202020204" pitchFamily="34" charset="0"/>
                <a:cs typeface="Times New Roman" panose="02020603050405020304" pitchFamily="18" charset="0"/>
              </a:rPr>
              <a:t> tin </a:t>
            </a:r>
            <a:r>
              <a:rPr lang="en-US" dirty="0" err="1">
                <a:latin typeface="Times New Roman" panose="02020603050405020304" pitchFamily="18" charset="0"/>
                <a:ea typeface="Arial" panose="020B0604020202020204" pitchFamily="34" charset="0"/>
                <a:cs typeface="Times New Roman" panose="02020603050405020304" pitchFamily="18" charset="0"/>
              </a:rPr>
              <a:t>yêu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quý</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trọng</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46"/>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600075" marR="114300" indent="-80963" algn="just">
              <a:lnSpc>
                <a:spcPct val="110000"/>
              </a:lnSpc>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Để</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tôn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trọng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chúng</a:t>
            </a:r>
            <a:r>
              <a:rPr lang="en-US" dirty="0">
                <a:latin typeface="Times New Roman" panose="02020603050405020304" pitchFamily="18" charset="0"/>
                <a:ea typeface="Arial" panose="020B0604020202020204" pitchFamily="34" charset="0"/>
                <a:cs typeface="Times New Roman" panose="02020603050405020304" pitchFamily="18" charset="0"/>
              </a:rPr>
              <a:t> ta </a:t>
            </a:r>
            <a:r>
              <a:rPr lang="en-US" dirty="0" err="1">
                <a:latin typeface="Times New Roman" panose="02020603050405020304" pitchFamily="18" charset="0"/>
                <a:ea typeface="Arial" panose="020B0604020202020204" pitchFamily="34" charset="0"/>
                <a:cs typeface="Times New Roman" panose="02020603050405020304" pitchFamily="18" charset="0"/>
              </a:rPr>
              <a:t>cần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nhận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thức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đúng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có</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hành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động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và</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thái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độ</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phù</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hợp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với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Ngoài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ra</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còn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phải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bảo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vệ</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phản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ứng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với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các</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hành</a:t>
            </a:r>
            <a:r>
              <a:rPr lang="en-US" dirty="0">
                <a:latin typeface="Times New Roman" panose="02020603050405020304" pitchFamily="18" charset="0"/>
                <a:ea typeface="Arial" panose="020B0604020202020204" pitchFamily="34" charset="0"/>
                <a:cs typeface="Times New Roman" panose="02020603050405020304" pitchFamily="18" charset="0"/>
              </a:rPr>
              <a:t> vi </a:t>
            </a:r>
            <a:r>
              <a:rPr lang="en-US" dirty="0" err="1">
                <a:latin typeface="Times New Roman" panose="02020603050405020304" pitchFamily="18" charset="0"/>
                <a:ea typeface="Arial" panose="020B0604020202020204" pitchFamily="34" charset="0"/>
                <a:cs typeface="Times New Roman" panose="02020603050405020304" pitchFamily="18" charset="0"/>
              </a:rPr>
              <a:t>thiếu</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tôn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trọng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bóp</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méo</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0" t="22998" r="89226" b="70066"/>
          <a:stretch/>
        </p:blipFill>
        <p:spPr bwMode="auto">
          <a:xfrm>
            <a:off x="179512" y="166450"/>
            <a:ext cx="901337" cy="904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328A9CA6-16E1-42AF-9109-2E007C97A487}"/>
              </a:ext>
            </a:extLst>
          </p:cNvPr>
          <p:cNvSpPr txBox="1"/>
          <p:nvPr/>
        </p:nvSpPr>
        <p:spPr>
          <a:xfrm>
            <a:off x="1187624" y="267494"/>
            <a:ext cx="6264696"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GHI NHỚ</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42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ương tiện Trực tuyến 1" title="DÙ SAO TRÁI ĐẤT VẪN QUAY | CÂU CHUYỆN VĨ NHÂN">
            <a:hlinkClick r:id="" action="ppaction://media"/>
            <a:extLst>
              <a:ext uri="{FF2B5EF4-FFF2-40B4-BE49-F238E27FC236}">
                <a16:creationId xmlns:a16="http://schemas.microsoft.com/office/drawing/2014/main" id="{85860709-4AD0-4E43-B24C-E1DDBD6A4C7D}"/>
              </a:ext>
            </a:extLst>
          </p:cNvPr>
          <p:cNvPicPr>
            <a:picLocks noRot="1" noChangeAspect="1"/>
          </p:cNvPicPr>
          <p:nvPr>
            <a:videoFile r:link="rId1"/>
          </p:nvPr>
        </p:nvPicPr>
        <p:blipFill>
          <a:blip r:embed="rId3"/>
          <a:stretch>
            <a:fillRect/>
          </a:stretch>
        </p:blipFill>
        <p:spPr>
          <a:xfrm>
            <a:off x="755576" y="483518"/>
            <a:ext cx="7344816" cy="4032448"/>
          </a:xfrm>
          <a:prstGeom prst="rect">
            <a:avLst/>
          </a:prstGeom>
        </p:spPr>
      </p:pic>
    </p:spTree>
    <p:extLst>
      <p:ext uri="{BB962C8B-B14F-4D97-AF65-F5344CB8AC3E}">
        <p14:creationId xmlns:p14="http://schemas.microsoft.com/office/powerpoint/2010/main" val="22416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75" y="148567"/>
            <a:ext cx="9144000" cy="2258695"/>
          </a:xfrm>
          <a:prstGeom prst="rect">
            <a:avLst/>
          </a:prstGeom>
        </p:spPr>
        <p:txBody>
          <a:bodyPr wrap="square">
            <a:spAutoFit/>
          </a:bodyPr>
          <a:lstStyle/>
          <a:p>
            <a:pPr marL="95250"/>
            <a:r>
              <a:rPr lang="en-US" sz="2100" b="1" dirty="0" err="1">
                <a:solidFill>
                  <a:srgbClr val="001077"/>
                </a:solidFill>
                <a:latin typeface="Times New Roman" panose="02020603050405020304" pitchFamily="18" charset="0"/>
                <a:ea typeface="Arial" panose="020B0604020202020204" pitchFamily="34" charset="0"/>
                <a:cs typeface="Times New Roman" panose="02020603050405020304" pitchFamily="18" charset="0"/>
              </a:rPr>
              <a:t>Luyện</a:t>
            </a:r>
            <a:r>
              <a:rPr lang="en-US" sz="21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t> </a:t>
            </a:r>
            <a:r>
              <a:rPr lang="en-US" sz="2100" b="1" dirty="0" err="1">
                <a:solidFill>
                  <a:srgbClr val="001077"/>
                </a:solidFill>
                <a:latin typeface="Times New Roman" panose="02020603050405020304" pitchFamily="18" charset="0"/>
                <a:ea typeface="Arial" panose="020B0604020202020204" pitchFamily="34" charset="0"/>
                <a:cs typeface="Times New Roman" panose="02020603050405020304" pitchFamily="18" charset="0"/>
              </a:rPr>
              <a:t>tập</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ts val="38"/>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00050"/>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đọ̣c</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trả</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lời</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hỏi</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341"/>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90525" marR="9525" algn="just">
              <a:lnSpc>
                <a:spcPct val="112000"/>
              </a:lnSpc>
            </a:pPr>
            <a:r>
              <a:rPr lang="en-US"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1</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6E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nộp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xuống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phế</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nộp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kém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7C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dirty="0">
                <a:latin typeface="Times New Roman" panose="02020603050405020304" pitchFamily="18" charset="0"/>
                <a:ea typeface="Times New Roman" panose="02020603050405020304" pitchFamily="18" charset="0"/>
                <a:cs typeface="Times New Roman" panose="02020603050405020304" pitchFamily="18" charset="0"/>
              </a:rPr>
              <a:t> 1kg.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Huyền</a:t>
            </a:r>
            <a:r>
              <a:rPr lang="en-US"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dirty="0">
                <a:latin typeface="Times New Roman" panose="02020603050405020304" pitchFamily="18" charset="0"/>
                <a:ea typeface="Times New Roman" panose="02020603050405020304" pitchFamily="18" charset="0"/>
                <a:cs typeface="Times New Roman" panose="02020603050405020304" pitchFamily="18" charset="0"/>
              </a:rPr>
              <a:t> 2kg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Huyền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kiên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841" y="2522939"/>
            <a:ext cx="9144000" cy="369332"/>
          </a:xfrm>
          <a:prstGeom prst="rect">
            <a:avLst/>
          </a:prstGeom>
          <a:blipFill>
            <a:blip r:embed="rId2"/>
            <a:tile tx="0" ty="0" sx="100000" sy="100000" flip="none" algn="tl"/>
          </a:blipFill>
        </p:spPr>
        <p:txBody>
          <a:bodyPr wrap="square">
            <a:spAutoFit/>
          </a:bodyPr>
          <a:lstStyle/>
          <a:p>
            <a:pPr marL="561975"/>
            <a:r>
              <a:rPr lang="en-US" dirty="0" err="1">
                <a:latin typeface="Times New Roman" panose="02020603050405020304" pitchFamily="18" charset="0"/>
                <a:ea typeface="Arial" panose="020B0604020202020204" pitchFamily="34" charset="0"/>
                <a:cs typeface="Times New Roman" panose="02020603050405020304" pitchFamily="18" charset="0"/>
              </a:rPr>
              <a:t>Em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đồng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tình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với</a:t>
            </a:r>
            <a:r>
              <a:rPr lang="en-US" dirty="0">
                <a:latin typeface="Times New Roman" panose="02020603050405020304" pitchFamily="18" charset="0"/>
                <a:ea typeface="Arial" panose="020B0604020202020204" pitchFamily="34" charset="0"/>
                <a:cs typeface="Times New Roman" panose="02020603050405020304" pitchFamily="18" charset="0"/>
              </a:rPr>
              <a:t> ý </a:t>
            </a:r>
            <a:r>
              <a:rPr lang="en-US" dirty="0" err="1">
                <a:latin typeface="Times New Roman" panose="02020603050405020304" pitchFamily="18" charset="0"/>
                <a:ea typeface="Arial" panose="020B0604020202020204" pitchFamily="34" charset="0"/>
                <a:cs typeface="Times New Roman" panose="02020603050405020304" pitchFamily="18" charset="0"/>
              </a:rPr>
              <a:t>kiến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Tú</a:t>
            </a:r>
            <a:r>
              <a:rPr lang="en-US" dirty="0">
                <a:latin typeface="Times New Roman" panose="02020603050405020304" pitchFamily="18" charset="0"/>
                <a:ea typeface="Arial" panose="020B0604020202020204" pitchFamily="34" charset="0"/>
                <a:cs typeface="Times New Roman" panose="02020603050405020304" pitchFamily="18" charset="0"/>
              </a:rPr>
              <a:t> hay </a:t>
            </a:r>
            <a:r>
              <a:rPr 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Huyền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Vì</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sao</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72185" y="3055110"/>
            <a:ext cx="9144000" cy="1030090"/>
          </a:xfrm>
          <a:prstGeom prst="rect">
            <a:avLst/>
          </a:prstGeom>
        </p:spPr>
        <p:txBody>
          <a:bodyPr wrap="square">
            <a:spAutoFit/>
          </a:bodyPr>
          <a:lstStyle/>
          <a:p>
            <a:pPr marL="400050" algn="just">
              <a:lnSpc>
                <a:spcPct val="116000"/>
              </a:lnSpc>
            </a:pPr>
            <a:r>
              <a:rPr lang="en-US"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2: </a:t>
            </a:r>
            <a:r>
              <a:rPr lang="en-US" dirty="0">
                <a:latin typeface="Times New Roman" panose="02020603050405020304" pitchFamily="18" charset="0"/>
                <a:ea typeface="Times New Roman" panose="02020603050405020304" pitchFamily="18" charset="0"/>
                <a:cs typeface="Times New Roman" panose="02020603050405020304" pitchFamily="18" charset="0"/>
              </a:rPr>
              <a:t>Nam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vung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vỡ</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lọ</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dirty="0">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dirty="0">
                <a:latin typeface="Times New Roman" panose="02020603050405020304" pitchFamily="18" charset="0"/>
                <a:ea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phạt</a:t>
            </a:r>
            <a:r>
              <a:rPr lang="en-US"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giấu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kín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đừng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0" y="4301411"/>
            <a:ext cx="9144000" cy="65640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a:spLocks noChangeArrowheads="1"/>
          </p:cNvSpPr>
          <p:nvPr/>
        </p:nvSpPr>
        <p:spPr bwMode="auto">
          <a:xfrm>
            <a:off x="166551" y="4287204"/>
            <a:ext cx="599907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1.Em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đồng</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tình</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với</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hành</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bạn</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Nam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không</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Vì</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sao</a:t>
            </a:r>
            <a:r>
              <a:rPr lang="en-US" alt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altLang="en-US" dirty="0">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166552" y="4618143"/>
            <a:ext cx="265200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825500" algn="l"/>
              </a:tabLst>
              <a:defRPr>
                <a:solidFill>
                  <a:schemeClr val="tx1"/>
                </a:solidFill>
                <a:latin typeface="Arial" panose="020B0604020202020204" pitchFamily="34" charset="0"/>
              </a:defRPr>
            </a:lvl1pPr>
            <a:lvl2pPr eaLnBrk="0" fontAlgn="base" hangingPunct="0">
              <a:spcBef>
                <a:spcPct val="0"/>
              </a:spcBef>
              <a:spcAft>
                <a:spcPct val="0"/>
              </a:spcAft>
              <a:tabLst>
                <a:tab pos="825500" algn="l"/>
              </a:tabLst>
              <a:defRPr>
                <a:solidFill>
                  <a:schemeClr val="tx1"/>
                </a:solidFill>
                <a:latin typeface="Arial" panose="020B0604020202020204" pitchFamily="34" charset="0"/>
              </a:defRPr>
            </a:lvl2pPr>
            <a:lvl3pPr eaLnBrk="0" fontAlgn="base" hangingPunct="0">
              <a:spcBef>
                <a:spcPct val="0"/>
              </a:spcBef>
              <a:spcAft>
                <a:spcPct val="0"/>
              </a:spcAft>
              <a:tabLst>
                <a:tab pos="825500" algn="l"/>
              </a:tabLst>
              <a:defRPr>
                <a:solidFill>
                  <a:schemeClr val="tx1"/>
                </a:solidFill>
                <a:latin typeface="Arial" panose="020B0604020202020204" pitchFamily="34" charset="0"/>
              </a:defRPr>
            </a:lvl3pPr>
            <a:lvl4pPr eaLnBrk="0" fontAlgn="base" hangingPunct="0">
              <a:spcBef>
                <a:spcPct val="0"/>
              </a:spcBef>
              <a:spcAft>
                <a:spcPct val="0"/>
              </a:spcAft>
              <a:tabLst>
                <a:tab pos="825500" algn="l"/>
              </a:tabLst>
              <a:defRPr>
                <a:solidFill>
                  <a:schemeClr val="tx1"/>
                </a:solidFill>
                <a:latin typeface="Arial" panose="020B0604020202020204" pitchFamily="34" charset="0"/>
              </a:defRPr>
            </a:lvl4pPr>
            <a:lvl5pPr eaLnBrk="0" fontAlgn="base" hangingPunct="0">
              <a:spcBef>
                <a:spcPct val="0"/>
              </a:spcBef>
              <a:spcAft>
                <a:spcPct val="0"/>
              </a:spcAft>
              <a:tabLst>
                <a:tab pos="825500" algn="l"/>
              </a:tabLst>
              <a:defRPr>
                <a:solidFill>
                  <a:schemeClr val="tx1"/>
                </a:solidFill>
                <a:latin typeface="Arial" panose="020B0604020202020204" pitchFamily="34" charset="0"/>
              </a:defRPr>
            </a:lvl5pPr>
            <a:lvl6pPr eaLnBrk="0" fontAlgn="base" hangingPunct="0">
              <a:spcBef>
                <a:spcPct val="0"/>
              </a:spcBef>
              <a:spcAft>
                <a:spcPct val="0"/>
              </a:spcAft>
              <a:tabLst>
                <a:tab pos="825500" algn="l"/>
              </a:tabLst>
              <a:defRPr>
                <a:solidFill>
                  <a:schemeClr val="tx1"/>
                </a:solidFill>
                <a:latin typeface="Arial" panose="020B0604020202020204" pitchFamily="34" charset="0"/>
              </a:defRPr>
            </a:lvl6pPr>
            <a:lvl7pPr eaLnBrk="0" fontAlgn="base" hangingPunct="0">
              <a:spcBef>
                <a:spcPct val="0"/>
              </a:spcBef>
              <a:spcAft>
                <a:spcPct val="0"/>
              </a:spcAft>
              <a:tabLst>
                <a:tab pos="825500" algn="l"/>
              </a:tabLst>
              <a:defRPr>
                <a:solidFill>
                  <a:schemeClr val="tx1"/>
                </a:solidFill>
                <a:latin typeface="Arial" panose="020B0604020202020204" pitchFamily="34" charset="0"/>
              </a:defRPr>
            </a:lvl7pPr>
            <a:lvl8pPr eaLnBrk="0" fontAlgn="base" hangingPunct="0">
              <a:spcBef>
                <a:spcPct val="0"/>
              </a:spcBef>
              <a:spcAft>
                <a:spcPct val="0"/>
              </a:spcAft>
              <a:tabLst>
                <a:tab pos="825500" algn="l"/>
              </a:tabLst>
              <a:defRPr>
                <a:solidFill>
                  <a:schemeClr val="tx1"/>
                </a:solidFill>
                <a:latin typeface="Arial" panose="020B0604020202020204" pitchFamily="34" charset="0"/>
              </a:defRPr>
            </a:lvl8pPr>
            <a:lvl9pPr eaLnBrk="0" fontAlgn="base" hangingPunct="0">
              <a:spcBef>
                <a:spcPct val="0"/>
              </a:spcBef>
              <a:spcAft>
                <a:spcPct val="0"/>
              </a:spcAft>
              <a:tabLst>
                <a:tab pos="825500" algn="l"/>
              </a:tabLst>
              <a:defRPr>
                <a:solidFill>
                  <a:schemeClr val="tx1"/>
                </a:solidFill>
                <a:latin typeface="Arial" panose="020B0604020202020204" pitchFamily="34" charset="0"/>
              </a:defRPr>
            </a:lvl9pPr>
          </a:lstStyle>
          <a:p>
            <a:pPr defTabSz="685800">
              <a:tabLst>
                <a:tab pos="619125" algn="l"/>
              </a:tabLst>
            </a:pPr>
            <a:r>
              <a:rPr lang="en-US" altLang="en-US" dirty="0">
                <a:latin typeface="Times New Roman" panose="02020603050405020304" pitchFamily="18" charset="0"/>
                <a:ea typeface="Arial" panose="020B0604020202020204" pitchFamily="34" charset="0"/>
                <a:cs typeface="Times New Roman" panose="02020603050405020304" pitchFamily="18" charset="0"/>
              </a:rPr>
              <a:t>2.Nếu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là</a:t>
            </a:r>
            <a:r>
              <a:rPr lang="en-US" altLang="en-US" dirty="0">
                <a:latin typeface="Times New Roman" panose="02020603050405020304" pitchFamily="18" charset="0"/>
                <a:ea typeface="Arial" panose="020B0604020202020204" pitchFamily="34" charset="0"/>
                <a:cs typeface="Times New Roman" panose="02020603050405020304" pitchFamily="18" charset="0"/>
              </a:rPr>
              <a:t> An,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em</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sẽ</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làm</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gì</a:t>
            </a:r>
            <a:r>
              <a:rPr lang="en-US" altLang="en-US"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13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1" y="339502"/>
            <a:ext cx="8856617" cy="1392945"/>
          </a:xfrm>
          <a:prstGeom prst="rect">
            <a:avLst/>
          </a:prstGeom>
        </p:spPr>
        <p:txBody>
          <a:bodyPr wrap="square">
            <a:spAutoFit/>
          </a:bodyPr>
          <a:lstStyle/>
          <a:p>
            <a:pPr marL="390525" marR="9525" algn="just">
              <a:lnSpc>
                <a:spcPct val="120000"/>
              </a:lnSpc>
            </a:pP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Tì̀nh</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huống</a:t>
            </a: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3: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đợi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buýt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mù</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vé</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gần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mười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nghìn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hộ</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tờ</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rút</a:t>
            </a:r>
            <a:r>
              <a:rPr lang="en-US" dirty="0">
                <a:latin typeface="Times New Roman" panose="02020603050405020304" pitchFamily="18" charset="0"/>
                <a:ea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tờ</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vé</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dirty="0">
                <a:latin typeface="Times New Roman" panose="02020603050405020304" pitchFamily="18" charset="0"/>
                <a:ea typeface="Times New Roman" panose="02020603050405020304" pitchFamily="18" charset="0"/>
                <a:cs typeface="Times New Roman" panose="02020603050405020304" pitchFamily="18" charset="0"/>
              </a:rPr>
              <a:t> 50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nghìn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latin typeface="Times New Roman" panose="02020603050405020304" pitchFamily="18" charset="0"/>
                <a:ea typeface="Times New Roman" panose="02020603050405020304" pitchFamily="18" charset="0"/>
                <a:cs typeface="Times New Roman" panose="02020603050405020304" pitchFamily="18" charset="0"/>
              </a:rPr>
              <a:t> ạ?”.</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0" y="1995686"/>
            <a:ext cx="9144000" cy="710451"/>
          </a:xfrm>
          <a:prstGeom prst="rect">
            <a:avLst/>
          </a:prstGeom>
          <a:blipFill>
            <a:blip r:embed="rId2"/>
            <a:tile tx="0" ty="0" sx="100000" sy="100000" flip="none" algn="tl"/>
          </a:blipFill>
        </p:spPr>
        <p:txBody>
          <a:bodyPr wrap="square">
            <a:spAutoFit/>
          </a:bodyPr>
          <a:lstStyle/>
          <a:p>
            <a:pPr marL="20479"/>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Nêu</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nhận</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xét</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em</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hành</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anh</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thanh</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niên</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ts val="45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tabLst>
                <a:tab pos="325279" algn="l"/>
              </a:tabLst>
            </a:pPr>
            <a:r>
              <a:rPr lang="en-US" dirty="0">
                <a:latin typeface="Times New Roman" panose="02020603050405020304" pitchFamily="18" charset="0"/>
                <a:ea typeface="Arial" panose="020B0604020202020204" pitchFamily="34" charset="0"/>
                <a:cs typeface="Times New Roman" panose="02020603050405020304" pitchFamily="18" charset="0"/>
              </a:rPr>
              <a:t>      2. </a:t>
            </a:r>
            <a:r>
              <a:rPr lang="en-US" dirty="0" err="1">
                <a:latin typeface="Times New Roman" panose="02020603050405020304" pitchFamily="18" charset="0"/>
                <a:ea typeface="Arial" panose="020B0604020202020204" pitchFamily="34" charset="0"/>
                <a:cs typeface="Times New Roman" panose="02020603050405020304" pitchFamily="18" charset="0"/>
              </a:rPr>
              <a:t>Bày</a:t>
            </a:r>
            <a:r>
              <a:rPr lang="en-US" dirty="0">
                <a:latin typeface="Times New Roman" panose="02020603050405020304" pitchFamily="18" charset="0"/>
                <a:ea typeface="Arial" panose="020B0604020202020204" pitchFamily="34" charset="0"/>
                <a:cs typeface="Times New Roman" panose="02020603050405020304" pitchFamily="18" charset="0"/>
              </a:rPr>
              <a:t> tỏ </a:t>
            </a:r>
            <a:r>
              <a:rPr lang="en-US" dirty="0" err="1">
                <a:latin typeface="Times New Roman" panose="02020603050405020304" pitchFamily="18" charset="0"/>
                <a:ea typeface="Arial" panose="020B0604020202020204" pitchFamily="34" charset="0"/>
                <a:cs typeface="Times New Roman" panose="02020603050405020304" pitchFamily="18" charset="0"/>
              </a:rPr>
              <a:t>thái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độ</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em</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với</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hành</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động</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dirty="0" err="1">
                <a:latin typeface="Times New Roman" panose="02020603050405020304" pitchFamily="18" charset="0"/>
                <a:ea typeface="Arial" panose="020B0604020202020204" pitchFamily="34" charset="0"/>
                <a:cs typeface="Times New Roman" panose="02020603050405020304" pitchFamily="18" charset="0"/>
              </a:rPr>
              <a:t>Hà</a:t>
            </a:r>
            <a:r>
              <a:rPr lang="en-US"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9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5316" y="-64030"/>
            <a:ext cx="3874779"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a:t>
            </a:r>
            <a:r>
              <a:rPr lang="vi-VN" sz="3200" b="1" cap="none" spc="0" dirty="0" err="1">
                <a:ln w="10541" cmpd="sng">
                  <a:solidFill>
                    <a:schemeClr val="accent1">
                      <a:shade val="88000"/>
                      <a:satMod val="110000"/>
                    </a:schemeClr>
                  </a:solidFill>
                  <a:prstDash val="solid"/>
                </a:ln>
                <a:solidFill>
                  <a:srgbClr val="002060"/>
                </a:solidFill>
                <a:effectLst/>
                <a:latin typeface="+mj-lt"/>
              </a:rPr>
              <a:t>tập</a:t>
            </a:r>
            <a:r>
              <a:rPr lang="vi-VN" sz="3200" b="1" cap="none" spc="0" dirty="0">
                <a:ln w="10541" cmpd="sng">
                  <a:solidFill>
                    <a:schemeClr val="accent1">
                      <a:shade val="88000"/>
                      <a:satMod val="110000"/>
                    </a:schemeClr>
                  </a:solidFill>
                  <a:prstDash val="solid"/>
                </a:ln>
                <a:solidFill>
                  <a:srgbClr val="002060"/>
                </a:solidFill>
                <a:effectLst/>
                <a:latin typeface="+mj-lt"/>
              </a:rPr>
              <a:t> </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a:latin typeface="+mj-lt"/>
              </a:rPr>
              <a:t>BT 1.1</a:t>
            </a:r>
            <a:r>
              <a:rPr lang="vi-VN" sz="2800" dirty="0">
                <a:latin typeface="+mj-lt"/>
              </a:rPr>
              <a:t>: Em đồng ý với ý kiến bạn bạn Huyền.  Vì còn là học sinh chúng ta nên nói đúng sự thật dù là việc nhỏ nhất.</a:t>
            </a: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1.3</a:t>
            </a:r>
            <a:r>
              <a:rPr lang="vi-VN" sz="2400" b="1" dirty="0">
                <a:latin typeface="+mj-lt"/>
              </a:rPr>
              <a:t>: </a:t>
            </a:r>
            <a:r>
              <a:rPr lang="vi-VN" sz="2400" dirty="0">
                <a:latin typeface="+mj-lt"/>
              </a:rPr>
              <a:t>Thái độ của em với hành động của bạn Hà: bạn rất đáng được tuyên dương, bạn đã dũng cảm chỉ ra lỗi, cái sai của người khác.</a:t>
            </a:r>
          </a:p>
        </p:txBody>
      </p:sp>
    </p:spTree>
    <p:extLst>
      <p:ext uri="{BB962C8B-B14F-4D97-AF65-F5344CB8AC3E}">
        <p14:creationId xmlns:p14="http://schemas.microsoft.com/office/powerpoint/2010/main" val="38363669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7303076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18165" y="135129"/>
            <a:ext cx="3870290"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indent="111125" eaLnBrk="0" fontAlgn="base" hangingPunct="0">
              <a:spcBef>
                <a:spcPct val="0"/>
              </a:spcBef>
              <a:spcAft>
                <a:spcPct val="0"/>
              </a:spcAft>
              <a:tabLst>
                <a:tab pos="1504950" algn="l"/>
              </a:tabLst>
              <a:defRPr>
                <a:solidFill>
                  <a:schemeClr val="tx1"/>
                </a:solidFill>
                <a:latin typeface="Arial" panose="020B0604020202020204" pitchFamily="34" charset="0"/>
              </a:defRPr>
            </a:lvl1pPr>
            <a:lvl2pPr eaLnBrk="0" fontAlgn="base" hangingPunct="0">
              <a:spcBef>
                <a:spcPct val="0"/>
              </a:spcBef>
              <a:spcAft>
                <a:spcPct val="0"/>
              </a:spcAft>
              <a:tabLst>
                <a:tab pos="1504950" algn="l"/>
              </a:tabLst>
              <a:defRPr>
                <a:solidFill>
                  <a:schemeClr val="tx1"/>
                </a:solidFill>
                <a:latin typeface="Arial" panose="020B0604020202020204" pitchFamily="34" charset="0"/>
              </a:defRPr>
            </a:lvl2pPr>
            <a:lvl3pPr eaLnBrk="0" fontAlgn="base" hangingPunct="0">
              <a:spcBef>
                <a:spcPct val="0"/>
              </a:spcBef>
              <a:spcAft>
                <a:spcPct val="0"/>
              </a:spcAft>
              <a:tabLst>
                <a:tab pos="1504950" algn="l"/>
              </a:tabLst>
              <a:defRPr>
                <a:solidFill>
                  <a:schemeClr val="tx1"/>
                </a:solidFill>
                <a:latin typeface="Arial" panose="020B0604020202020204" pitchFamily="34" charset="0"/>
              </a:defRPr>
            </a:lvl3pPr>
            <a:lvl4pPr eaLnBrk="0" fontAlgn="base" hangingPunct="0">
              <a:spcBef>
                <a:spcPct val="0"/>
              </a:spcBef>
              <a:spcAft>
                <a:spcPct val="0"/>
              </a:spcAft>
              <a:tabLst>
                <a:tab pos="1504950" algn="l"/>
              </a:tabLst>
              <a:defRPr>
                <a:solidFill>
                  <a:schemeClr val="tx1"/>
                </a:solidFill>
                <a:latin typeface="Arial" panose="020B0604020202020204" pitchFamily="34" charset="0"/>
              </a:defRPr>
            </a:lvl4pPr>
            <a:lvl5pPr eaLnBrk="0" fontAlgn="base" hangingPunct="0">
              <a:spcBef>
                <a:spcPct val="0"/>
              </a:spcBef>
              <a:spcAft>
                <a:spcPct val="0"/>
              </a:spcAft>
              <a:tabLst>
                <a:tab pos="1504950" algn="l"/>
              </a:tabLst>
              <a:defRPr>
                <a:solidFill>
                  <a:schemeClr val="tx1"/>
                </a:solidFill>
                <a:latin typeface="Arial" panose="020B0604020202020204" pitchFamily="34" charset="0"/>
              </a:defRPr>
            </a:lvl5pPr>
            <a:lvl6pPr eaLnBrk="0" fontAlgn="base" hangingPunct="0">
              <a:spcBef>
                <a:spcPct val="0"/>
              </a:spcBef>
              <a:spcAft>
                <a:spcPct val="0"/>
              </a:spcAft>
              <a:tabLst>
                <a:tab pos="1504950" algn="l"/>
              </a:tabLst>
              <a:defRPr>
                <a:solidFill>
                  <a:schemeClr val="tx1"/>
                </a:solidFill>
                <a:latin typeface="Arial" panose="020B0604020202020204" pitchFamily="34" charset="0"/>
              </a:defRPr>
            </a:lvl6pPr>
            <a:lvl7pPr eaLnBrk="0" fontAlgn="base" hangingPunct="0">
              <a:spcBef>
                <a:spcPct val="0"/>
              </a:spcBef>
              <a:spcAft>
                <a:spcPct val="0"/>
              </a:spcAft>
              <a:tabLst>
                <a:tab pos="1504950" algn="l"/>
              </a:tabLst>
              <a:defRPr>
                <a:solidFill>
                  <a:schemeClr val="tx1"/>
                </a:solidFill>
                <a:latin typeface="Arial" panose="020B0604020202020204" pitchFamily="34" charset="0"/>
              </a:defRPr>
            </a:lvl7pPr>
            <a:lvl8pPr eaLnBrk="0" fontAlgn="base" hangingPunct="0">
              <a:spcBef>
                <a:spcPct val="0"/>
              </a:spcBef>
              <a:spcAft>
                <a:spcPct val="0"/>
              </a:spcAft>
              <a:tabLst>
                <a:tab pos="1504950" algn="l"/>
              </a:tabLst>
              <a:defRPr>
                <a:solidFill>
                  <a:schemeClr val="tx1"/>
                </a:solidFill>
                <a:latin typeface="Arial" panose="020B0604020202020204" pitchFamily="34" charset="0"/>
              </a:defRPr>
            </a:lvl8pPr>
            <a:lvl9pPr eaLnBrk="0" fontAlgn="base" hangingPunct="0">
              <a:spcBef>
                <a:spcPct val="0"/>
              </a:spcBef>
              <a:spcAft>
                <a:spcPct val="0"/>
              </a:spcAft>
              <a:tabLst>
                <a:tab pos="1504950" algn="l"/>
              </a:tabLst>
              <a:defRPr>
                <a:solidFill>
                  <a:schemeClr val="tx1"/>
                </a:solidFill>
                <a:latin typeface="Arial" panose="020B0604020202020204" pitchFamily="34" charset="0"/>
              </a:defRPr>
            </a:lvl9pPr>
          </a:lstStyle>
          <a:p>
            <a:pPr indent="0" defTabSz="685800">
              <a:tabLst>
                <a:tab pos="1128713" algn="l"/>
              </a:tabLst>
            </a:pP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bình</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luận</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ca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dao</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a:p>
            <a:pPr indent="83344" defTabSz="685800">
              <a:buFontTx/>
              <a:buChar char="•"/>
              <a:tabLst>
                <a:tab pos="1128713" algn="l"/>
              </a:tabLst>
            </a:pPr>
            <a:endParaRPr lang="en-US" alt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342900" lvl="1" defTabSz="685800">
              <a:tabLst>
                <a:tab pos="1128713" algn="l"/>
              </a:tabLst>
            </a:pPr>
            <a:r>
              <a:rPr lang="en-US" altLang="en-US" dirty="0">
                <a:solidFill>
                  <a:srgbClr val="660066"/>
                </a:solidFill>
                <a:latin typeface="Times New Roman" panose="02020603050405020304" pitchFamily="18" charset="0"/>
                <a:cs typeface="Times New Roman" panose="02020603050405020304" pitchFamily="18" charset="0"/>
              </a:rPr>
              <a:t>1.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Những</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người</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tính</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nết</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thật</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thà</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p>
          <a:p>
            <a:pPr marL="342900" lvl="1" defTabSz="685800">
              <a:tabLst>
                <a:tab pos="1128713" algn="l"/>
              </a:tabLst>
            </a:pP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Đi</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đâu</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cũng</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được</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người</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ta tin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dùng</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solidFill>
                <a:srgbClr val="660066"/>
              </a:solidFill>
              <a:latin typeface="Times New Roman" panose="02020603050405020304" pitchFamily="18" charset="0"/>
              <a:cs typeface="Times New Roman" panose="02020603050405020304" pitchFamily="18" charset="0"/>
            </a:endParaRPr>
          </a:p>
          <a:p>
            <a:pPr indent="83344" defTabSz="685800">
              <a:tabLst>
                <a:tab pos="1128713" algn="l"/>
              </a:tabLst>
            </a:pPr>
            <a:endParaRPr lang="en-US" altLang="en-US" dirty="0">
              <a:solidFill>
                <a:srgbClr val="660066"/>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03026" y="1360623"/>
            <a:ext cx="3825406"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2.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Của</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phi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nghĩa</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có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giàu</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đâu</a:t>
            </a:r>
            <a:endParaRPr lang="en-US" altLang="en-US" dirty="0">
              <a:solidFill>
                <a:srgbClr val="660066"/>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Ở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cho</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ngay</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thẳng</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giàu</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sau</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mới</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bền</a:t>
            </a:r>
            <a:r>
              <a:rPr lang="en-US" altLang="en-US" i="1"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solidFill>
                <a:srgbClr val="660066"/>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                                                  (Ca </a:t>
            </a:r>
            <a:r>
              <a:rPr lang="en-US" altLang="en-US" dirty="0" err="1">
                <a:solidFill>
                  <a:srgbClr val="660066"/>
                </a:solidFill>
                <a:latin typeface="Times New Roman" panose="02020603050405020304" pitchFamily="18" charset="0"/>
                <a:ea typeface="Arial" panose="020B0604020202020204" pitchFamily="34" charset="0"/>
                <a:cs typeface="Times New Roman" panose="02020603050405020304" pitchFamily="18" charset="0"/>
              </a:rPr>
              <a:t>dao</a:t>
            </a:r>
            <a:r>
              <a:rPr lang="en-US" altLang="en-US" dirty="0">
                <a:solidFill>
                  <a:srgbClr val="660066"/>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solidFill>
                <a:srgbClr val="660066"/>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1365" y="2269193"/>
            <a:ext cx="8885144" cy="369332"/>
          </a:xfrm>
          <a:prstGeom prst="rect">
            <a:avLst/>
          </a:prstGeom>
          <a:noFill/>
        </p:spPr>
        <p:txBody>
          <a:bodyPr wrap="square" rtlCol="0">
            <a:spAutoFit/>
          </a:bodyPr>
          <a:lstStyle/>
          <a:p>
            <a:pPr lvl="0" eaLnBrk="0" fontAlgn="base" hangingPunct="0">
              <a:spcBef>
                <a:spcPct val="0"/>
              </a:spcBef>
              <a:spcAft>
                <a:spcPct val="0"/>
              </a:spcAft>
            </a:pPr>
            <a:r>
              <a:rPr lang="en-US" altLang="en-US" i="1" dirty="0">
                <a:latin typeface="Times New Roman" panose="02020603050405020304" pitchFamily="18" charset="0"/>
                <a:ea typeface="Arial" panose="020B0604020202020204" pitchFamily="34" charset="0"/>
                <a:cs typeface="Times New Roman" panose="02020603050405020304" pitchFamily="18" charset="0"/>
              </a:rPr>
              <a:t>(</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Có</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thể</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lựa</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chọn</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các</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hình</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thức</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khác</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như</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hò</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đối</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đáp</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đọc</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vè</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để</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thể</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hiện</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sự</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sáng</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tạo</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i="1" dirty="0" err="1">
                <a:latin typeface="Times New Roman" panose="02020603050405020304" pitchFamily="18" charset="0"/>
                <a:ea typeface="Arial" panose="020B0604020202020204" pitchFamily="34" charset="0"/>
                <a:cs typeface="Times New Roman" panose="02020603050405020304" pitchFamily="18" charset="0"/>
              </a:rPr>
              <a:t>em</a:t>
            </a:r>
            <a:r>
              <a:rPr lang="en-US" altLang="en-US" i="1"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pic>
        <p:nvPicPr>
          <p:cNvPr id="5127" name="Picture 7" descr="Tranh Đông Hồ - Tre 3D Việt Nam vector ~ MrPixelVn - Chia sẻ Đồ họa vector  pixel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506" y="2726692"/>
            <a:ext cx="4153722" cy="21801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6349" y="135129"/>
            <a:ext cx="1819409" cy="415498"/>
          </a:xfrm>
          <a:prstGeom prst="rect">
            <a:avLst/>
          </a:prstGeom>
          <a:solidFill>
            <a:schemeClr val="accent6">
              <a:lumMod val="40000"/>
              <a:lumOff val="60000"/>
            </a:schemeClr>
          </a:solidFill>
        </p:spPr>
        <p:txBody>
          <a:bodyPr wrap="none">
            <a:spAutoFit/>
          </a:bodyPr>
          <a:lstStyle/>
          <a:p>
            <a:pPr marL="191929"/>
            <a:r>
              <a:rPr lang="en-US" sz="21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t>VẬN DỤNG</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6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p>
        </p:txBody>
      </p:sp>
      <p:sp>
        <p:nvSpPr>
          <p:cNvPr id="10" name="Rectangle 9"/>
          <p:cNvSpPr/>
          <p:nvPr/>
        </p:nvSpPr>
        <p:spPr>
          <a:xfrm>
            <a:off x="2649037" y="2217807"/>
            <a:ext cx="3845925"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6 - CTST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 t="9314" b="2364"/>
          <a:stretch/>
        </p:blipFill>
        <p:spPr bwMode="auto">
          <a:xfrm>
            <a:off x="1146265" y="54566"/>
            <a:ext cx="7811588" cy="50203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75954" y="362493"/>
            <a:ext cx="2076994" cy="1477328"/>
          </a:xfrm>
          <a:prstGeom prst="rect">
            <a:avLst/>
          </a:prstGeom>
          <a:noFill/>
        </p:spPr>
        <p:txBody>
          <a:bodyPr wrap="square" rtlCol="0">
            <a:spAutoFit/>
          </a:bodyPr>
          <a:lstStyle/>
          <a:p>
            <a:pPr lvl="0" algn="ctr"/>
            <a:r>
              <a:rPr lang="en-US" dirty="0">
                <a:solidFill>
                  <a:schemeClr val="bg1"/>
                </a:solidFill>
                <a:latin typeface="Times New Roman" panose="02020603050405020304" pitchFamily="18" charset="0"/>
                <a:cs typeface="Times New Roman" panose="02020603050405020304" pitchFamily="18" charset="0"/>
              </a:rPr>
              <a:t>2.Thiết </a:t>
            </a:r>
            <a:r>
              <a:rPr lang="en-US" dirty="0" err="1">
                <a:solidFill>
                  <a:schemeClr val="bg1"/>
                </a:solidFill>
                <a:latin typeface="Times New Roman" panose="02020603050405020304" pitchFamily="18" charset="0"/>
                <a:cs typeface="Times New Roman" panose="02020603050405020304" pitchFamily="18" charset="0"/>
              </a:rPr>
              <a:t>kế</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thành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tấm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thiệp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tặng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bạn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nhất</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em</a:t>
            </a:r>
            <a:r>
              <a:rPr lang="en-US" dirty="0">
                <a:solidFill>
                  <a:schemeClr val="bg1"/>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5046" y="2821578"/>
            <a:ext cx="1743892" cy="1419619"/>
          </a:xfrm>
          <a:prstGeom prst="rect">
            <a:avLst/>
          </a:prstGeom>
          <a:noFill/>
        </p:spPr>
        <p:txBody>
          <a:bodyPr wrap="square" rtlCol="0">
            <a:spAutoFit/>
          </a:bodyPr>
          <a:lstStyle/>
          <a:p>
            <a:pPr algn="ctr"/>
            <a:r>
              <a:rPr lang="en-US" sz="1725" dirty="0">
                <a:latin typeface="Times New Roman" panose="02020603050405020304" pitchFamily="18" charset="0"/>
                <a:cs typeface="Times New Roman" panose="02020603050405020304" pitchFamily="18" charset="0"/>
              </a:rPr>
              <a:t>1.Tìm </a:t>
            </a:r>
            <a:r>
              <a:rPr lang="en-US" sz="1725" dirty="0" err="1">
                <a:latin typeface="Times New Roman" panose="02020603050405020304" pitchFamily="18" charset="0"/>
                <a:cs typeface="Times New Roman" panose="02020603050405020304" pitchFamily="18" charset="0"/>
              </a:rPr>
              <a:t>một</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câu</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nói</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lời</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phát</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biểu</a:t>
            </a:r>
            <a:r>
              <a:rPr lang="en-US" sz="1725" dirty="0">
                <a:latin typeface="Times New Roman" panose="02020603050405020304" pitchFamily="18" charset="0"/>
                <a:cs typeface="Times New Roman" panose="02020603050405020304" pitchFamily="18" charset="0"/>
              </a:rPr>
              <a:t>...</a:t>
            </a:r>
            <a:r>
              <a:rPr lang="en-US" sz="1725" dirty="0" err="1">
                <a:latin typeface="Times New Roman" panose="02020603050405020304" pitchFamily="18" charset="0"/>
                <a:cs typeface="Times New Roman" panose="02020603050405020304" pitchFamily="18" charset="0"/>
              </a:rPr>
              <a:t>ấn</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tượng</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về</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tôn</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trọng</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sự</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thật</a:t>
            </a:r>
            <a:endParaRPr lang="en-US" sz="1725"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822766" y="2897449"/>
            <a:ext cx="2076995" cy="2215991"/>
          </a:xfrm>
          <a:prstGeom prst="rect">
            <a:avLst/>
          </a:prstGeom>
          <a:noFill/>
        </p:spPr>
        <p:txBody>
          <a:bodyPr wrap="square" rtlCol="0">
            <a:spAutoFit/>
          </a:bodyPr>
          <a:lstStyle/>
          <a:p>
            <a:pPr lvl="0" algn="ctr"/>
            <a:r>
              <a:rPr lang="en-US" sz="1725" dirty="0">
                <a:latin typeface="Times New Roman" panose="02020603050405020304" pitchFamily="18" charset="0"/>
                <a:cs typeface="Times New Roman" panose="02020603050405020304" pitchFamily="18" charset="0"/>
              </a:rPr>
              <a:t>3.Cam </a:t>
            </a:r>
          </a:p>
          <a:p>
            <a:pPr lvl="0" algn="ctr"/>
            <a:r>
              <a:rPr lang="en-US" sz="1725" dirty="0" err="1">
                <a:latin typeface="Times New Roman" panose="02020603050405020304" pitchFamily="18" charset="0"/>
                <a:cs typeface="Times New Roman" panose="02020603050405020304" pitchFamily="18" charset="0"/>
              </a:rPr>
              <a:t>kết</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với</a:t>
            </a:r>
            <a:endParaRPr lang="en-US" sz="1725" dirty="0">
              <a:latin typeface="Times New Roman" panose="02020603050405020304" pitchFamily="18" charset="0"/>
              <a:cs typeface="Times New Roman" panose="02020603050405020304" pitchFamily="18" charset="0"/>
            </a:endParaRPr>
          </a:p>
          <a:p>
            <a:pPr algn="ctr"/>
            <a:r>
              <a:rPr lang="en-US" sz="1725" dirty="0" err="1">
                <a:latin typeface="Times New Roman" panose="02020603050405020304" pitchFamily="18" charset="0"/>
                <a:cs typeface="Times New Roman" panose="02020603050405020304" pitchFamily="18" charset="0"/>
              </a:rPr>
              <a:t>bản</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thân</a:t>
            </a:r>
            <a:endParaRPr lang="en-US" sz="1725" dirty="0">
              <a:latin typeface="Times New Roman" panose="02020603050405020304" pitchFamily="18" charset="0"/>
              <a:cs typeface="Times New Roman" panose="02020603050405020304" pitchFamily="18" charset="0"/>
            </a:endParaRPr>
          </a:p>
          <a:p>
            <a:pPr algn="ctr"/>
            <a:r>
              <a:rPr lang="en-US" sz="1725" dirty="0" err="1">
                <a:latin typeface="Times New Roman" panose="02020603050405020304" pitchFamily="18" charset="0"/>
                <a:cs typeface="Times New Roman" panose="02020603050405020304" pitchFamily="18" charset="0"/>
              </a:rPr>
              <a:t>thực</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hiện</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đúng</a:t>
            </a:r>
            <a:endParaRPr lang="en-US" sz="1725" dirty="0">
              <a:latin typeface="Times New Roman" panose="02020603050405020304" pitchFamily="18" charset="0"/>
              <a:cs typeface="Times New Roman" panose="02020603050405020304" pitchFamily="18" charset="0"/>
            </a:endParaRPr>
          </a:p>
          <a:p>
            <a:pPr algn="ctr"/>
            <a:r>
              <a:rPr lang="en-US" sz="1725" dirty="0" err="1">
                <a:latin typeface="Times New Roman" panose="02020603050405020304" pitchFamily="18" charset="0"/>
                <a:cs typeface="Times New Roman" panose="02020603050405020304" pitchFamily="18" charset="0"/>
              </a:rPr>
              <a:t>như</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câu</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nói</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lời</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phát</a:t>
            </a:r>
            <a:endParaRPr lang="en-US" sz="1725" dirty="0">
              <a:latin typeface="Times New Roman" panose="02020603050405020304" pitchFamily="18" charset="0"/>
              <a:cs typeface="Times New Roman" panose="02020603050405020304" pitchFamily="18" charset="0"/>
            </a:endParaRPr>
          </a:p>
          <a:p>
            <a:pPr algn="ctr"/>
            <a:r>
              <a:rPr lang="en-US" sz="1725" dirty="0" err="1">
                <a:latin typeface="Times New Roman" panose="02020603050405020304" pitchFamily="18" charset="0"/>
                <a:cs typeface="Times New Roman" panose="02020603050405020304" pitchFamily="18" charset="0"/>
              </a:rPr>
              <a:t>biểu</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đó</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trong</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các</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hoạt</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động</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của</a:t>
            </a:r>
            <a:r>
              <a:rPr lang="en-US" sz="1725" dirty="0">
                <a:latin typeface="Times New Roman" panose="02020603050405020304" pitchFamily="18" charset="0"/>
                <a:cs typeface="Times New Roman" panose="02020603050405020304" pitchFamily="18" charset="0"/>
              </a:rPr>
              <a:t> </a:t>
            </a:r>
          </a:p>
          <a:p>
            <a:pPr algn="ctr"/>
            <a:r>
              <a:rPr lang="en-US" sz="1725" dirty="0" err="1">
                <a:latin typeface="Times New Roman" panose="02020603050405020304" pitchFamily="18" charset="0"/>
                <a:cs typeface="Times New Roman" panose="02020603050405020304" pitchFamily="18" charset="0"/>
              </a:rPr>
              <a:t>cá</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nhân</a:t>
            </a:r>
            <a:r>
              <a:rPr lang="en-US" sz="1725" dirty="0">
                <a:latin typeface="Times New Roman" panose="02020603050405020304" pitchFamily="18" charset="0"/>
                <a:cs typeface="Times New Roman" panose="02020603050405020304" pitchFamily="18" charset="0"/>
              </a:rPr>
              <a:t> </a:t>
            </a:r>
            <a:r>
              <a:rPr lang="en-US" sz="1725" dirty="0" err="1">
                <a:latin typeface="Times New Roman" panose="02020603050405020304" pitchFamily="18" charset="0"/>
                <a:cs typeface="Times New Roman" panose="02020603050405020304" pitchFamily="18" charset="0"/>
              </a:rPr>
              <a:t>em</a:t>
            </a:r>
            <a:endParaRPr lang="en-US" sz="1725" dirty="0">
              <a:latin typeface="Times New Roman" panose="02020603050405020304" pitchFamily="18" charset="0"/>
              <a:cs typeface="Times New Roman" panose="02020603050405020304" pitchFamily="18" charset="0"/>
            </a:endParaRPr>
          </a:p>
        </p:txBody>
      </p:sp>
      <p:sp>
        <p:nvSpPr>
          <p:cNvPr id="10" name="Rectangle 9"/>
          <p:cNvSpPr/>
          <p:nvPr/>
        </p:nvSpPr>
        <p:spPr>
          <a:xfrm>
            <a:off x="142057" y="123146"/>
            <a:ext cx="2806881" cy="1818447"/>
          </a:xfrm>
          <a:prstGeom prst="rect">
            <a:avLst/>
          </a:prstGeom>
          <a:blipFill>
            <a:blip r:embed="rId3"/>
            <a:tile tx="0" ty="0" sx="100000" sy="100000" flip="none" algn="tl"/>
          </a:blipFill>
        </p:spPr>
        <p:txBody>
          <a:bodyPr wrap="square">
            <a:spAutoFit/>
          </a:bodyPr>
          <a:lstStyle/>
          <a:p>
            <a:pPr algn="just">
              <a:tabLst>
                <a:tab pos="106204" algn="l"/>
              </a:tabLst>
            </a:pPr>
            <a:r>
              <a:rPr lang="en-US"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Em</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hãy</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thiết</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kế</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tấm</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thiệp</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và</a:t>
            </a:r>
            <a:r>
              <a:rPr lang="en-US" b="1" dirty="0">
                <a:latin typeface="Times New Roman" panose="02020603050405020304" pitchFamily="18" charset="0"/>
                <a:ea typeface="Arial" panose="020B0604020202020204" pitchFamily="34" charset="0"/>
                <a:cs typeface="Times New Roman" panose="02020603050405020304" pitchFamily="18" charset="0"/>
              </a:rPr>
              <a:t> cam </a:t>
            </a:r>
            <a:r>
              <a:rPr lang="en-US" b="1" dirty="0" err="1">
                <a:latin typeface="Times New Roman" panose="02020603050405020304" pitchFamily="18" charset="0"/>
                <a:ea typeface="Arial" panose="020B0604020202020204" pitchFamily="34" charset="0"/>
                <a:cs typeface="Times New Roman" panose="02020603050405020304" pitchFamily="18" charset="0"/>
              </a:rPr>
              <a:t>kết</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thực</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hiện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thông</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điệp</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trong</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tấm</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thiệp</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đó</a:t>
            </a:r>
            <a:r>
              <a:rPr lang="en-US" b="1" dirty="0">
                <a:latin typeface="Times New Roman" panose="02020603050405020304" pitchFamily="18" charset="0"/>
                <a:ea typeface="Arial" panose="020B0604020202020204" pitchFamily="34"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458"/>
              </a:lnSpc>
            </a:pPr>
            <a:r>
              <a:rPr lang="en-US" dirty="0">
                <a:solidFill>
                  <a:srgbClr val="FDB305"/>
                </a:solidFill>
                <a:latin typeface="Times New Roman" panose="02020603050405020304" pitchFamily="18" charset="0"/>
                <a:ea typeface="Wingdings 3" panose="05040102010807070707" pitchFamily="18" charset="2"/>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06204" algn="just"/>
            <a:r>
              <a:rPr lang="en-US" i="1" dirty="0" err="1">
                <a:latin typeface="Times New Roman" panose="02020603050405020304" pitchFamily="18" charset="0"/>
                <a:ea typeface="Arial" panose="020B0604020202020204" pitchFamily="34" charset="0"/>
                <a:cs typeface="Times New Roman" panose="02020603050405020304" pitchFamily="18" charset="0"/>
              </a:rPr>
              <a:t>Em</a:t>
            </a:r>
            <a:r>
              <a:rPr lang="en-US" i="1" dirty="0">
                <a:latin typeface="Times New Roman" panose="02020603050405020304" pitchFamily="18" charset="0"/>
                <a:ea typeface="Arial" panose="020B0604020202020204" pitchFamily="34" charset="0"/>
                <a:cs typeface="Times New Roman" panose="02020603050405020304" pitchFamily="18" charset="0"/>
              </a:rPr>
              <a:t> </a:t>
            </a:r>
            <a:r>
              <a:rPr lang="en-US" i="1" dirty="0" err="1">
                <a:latin typeface="Times New Roman" panose="02020603050405020304" pitchFamily="18" charset="0"/>
                <a:ea typeface="Arial" panose="020B0604020202020204" pitchFamily="34" charset="0"/>
                <a:cs typeface="Times New Roman" panose="02020603050405020304" pitchFamily="18" charset="0"/>
              </a:rPr>
              <a:t>hãy</a:t>
            </a:r>
            <a:r>
              <a:rPr lang="en-US" i="1" dirty="0">
                <a:latin typeface="Times New Roman" panose="02020603050405020304" pitchFamily="18" charset="0"/>
                <a:ea typeface="Arial" panose="020B0604020202020204" pitchFamily="34" charset="0"/>
                <a:cs typeface="Times New Roman" panose="02020603050405020304" pitchFamily="18" charset="0"/>
              </a:rPr>
              <a:t> </a:t>
            </a:r>
            <a:r>
              <a:rPr lang="en-US" i="1" dirty="0" err="1">
                <a:latin typeface="Times New Roman" panose="02020603050405020304" pitchFamily="18" charset="0"/>
                <a:ea typeface="Arial" panose="020B0604020202020204" pitchFamily="34" charset="0"/>
                <a:cs typeface="Times New Roman" panose="02020603050405020304" pitchFamily="18" charset="0"/>
              </a:rPr>
              <a:t>thực</a:t>
            </a:r>
            <a:r>
              <a:rPr lang="en-US" i="1" dirty="0">
                <a:latin typeface="Times New Roman" panose="02020603050405020304" pitchFamily="18" charset="0"/>
                <a:ea typeface="Arial" panose="020B0604020202020204" pitchFamily="34" charset="0"/>
                <a:cs typeface="Times New Roman" panose="02020603050405020304" pitchFamily="18" charset="0"/>
              </a:rPr>
              <a:t> </a:t>
            </a:r>
            <a:r>
              <a:rPr lang="en-US" i="1" dirty="0" err="1">
                <a:latin typeface="Times New Roman" panose="02020603050405020304" pitchFamily="18" charset="0"/>
                <a:ea typeface="Arial" panose="020B0604020202020204" pitchFamily="34" charset="0"/>
                <a:cs typeface="Times New Roman" panose="02020603050405020304" pitchFamily="18" charset="0"/>
              </a:rPr>
              <a:t>hiện</a:t>
            </a:r>
            <a:r>
              <a:rPr lang="en-US" i="1" dirty="0">
                <a:latin typeface="Times New Roman" panose="02020603050405020304" pitchFamily="18" charset="0"/>
                <a:ea typeface="Arial" panose="020B0604020202020204" pitchFamily="34" charset="0"/>
                <a:cs typeface="Times New Roman" panose="02020603050405020304" pitchFamily="18" charset="0"/>
              </a:rPr>
              <a:t> </a:t>
            </a:r>
            <a:r>
              <a:rPr lang="en-US" i="1" dirty="0" err="1">
                <a:latin typeface="Times New Roman" panose="02020603050405020304" pitchFamily="18" charset="0"/>
                <a:ea typeface="Arial" panose="020B0604020202020204" pitchFamily="34" charset="0"/>
                <a:cs typeface="Times New Roman" panose="02020603050405020304" pitchFamily="18" charset="0"/>
              </a:rPr>
              <a:t>theo</a:t>
            </a:r>
            <a:r>
              <a:rPr lang="en-US" i="1" dirty="0">
                <a:latin typeface="Times New Roman" panose="02020603050405020304" pitchFamily="18" charset="0"/>
                <a:ea typeface="Arial" panose="020B0604020202020204" pitchFamily="34" charset="0"/>
                <a:cs typeface="Times New Roman" panose="02020603050405020304" pitchFamily="18" charset="0"/>
              </a:rPr>
              <a:t> </a:t>
            </a:r>
            <a:r>
              <a:rPr lang="en-US" i="1" dirty="0" err="1">
                <a:latin typeface="Times New Roman" panose="02020603050405020304" pitchFamily="18" charset="0"/>
                <a:ea typeface="Arial" panose="020B0604020202020204" pitchFamily="34" charset="0"/>
                <a:cs typeface="Times New Roman" panose="02020603050405020304" pitchFamily="18" charset="0"/>
              </a:rPr>
              <a:t>các</a:t>
            </a:r>
            <a:r>
              <a:rPr lang="en-US" i="1" dirty="0">
                <a:latin typeface="Times New Roman" panose="02020603050405020304" pitchFamily="18" charset="0"/>
                <a:ea typeface="Arial" panose="020B0604020202020204" pitchFamily="34" charset="0"/>
                <a:cs typeface="Times New Roman" panose="02020603050405020304" pitchFamily="18" charset="0"/>
              </a:rPr>
              <a:t> </a:t>
            </a:r>
            <a:r>
              <a:rPr lang="en-US" i="1" dirty="0" err="1">
                <a:latin typeface="Times New Roman" panose="02020603050405020304" pitchFamily="18" charset="0"/>
                <a:ea typeface="Arial" panose="020B0604020202020204" pitchFamily="34" charset="0"/>
                <a:cs typeface="Times New Roman" panose="02020603050405020304" pitchFamily="18" charset="0"/>
              </a:rPr>
              <a:t>gơi</a:t>
            </a:r>
            <a:r>
              <a:rPr lang="en-US" i="1" dirty="0">
                <a:latin typeface="Times New Roman" panose="02020603050405020304" pitchFamily="18" charset="0"/>
                <a:ea typeface="Arial" panose="020B0604020202020204" pitchFamily="34" charset="0"/>
                <a:cs typeface="Times New Roman" panose="02020603050405020304" pitchFamily="18" charset="0"/>
              </a:rPr>
              <a:t> ý </a:t>
            </a:r>
            <a:r>
              <a:rPr lang="en-US" i="1" dirty="0" err="1">
                <a:latin typeface="Times New Roman" panose="02020603050405020304" pitchFamily="18" charset="0"/>
                <a:ea typeface="Arial" panose="020B0604020202020204" pitchFamily="34" charset="0"/>
                <a:cs typeface="Times New Roman" panose="02020603050405020304" pitchFamily="18" charset="0"/>
              </a:rPr>
              <a:t>dưới</a:t>
            </a:r>
            <a:r>
              <a:rPr lang="en-US" i="1" dirty="0">
                <a:latin typeface="Times New Roman" panose="02020603050405020304" pitchFamily="18" charset="0"/>
                <a:ea typeface="Arial" panose="020B0604020202020204" pitchFamily="34" charset="0"/>
                <a:cs typeface="Times New Roman" panose="02020603050405020304" pitchFamily="18" charset="0"/>
              </a:rPr>
              <a:t> </a:t>
            </a:r>
            <a:r>
              <a:rPr lang="en-US" i="1" dirty="0" err="1">
                <a:latin typeface="Times New Roman" panose="02020603050405020304" pitchFamily="18" charset="0"/>
                <a:ea typeface="Arial" panose="020B0604020202020204" pitchFamily="34" charset="0"/>
                <a:cs typeface="Times New Roman" panose="02020603050405020304" pitchFamily="18" charset="0"/>
              </a:rPr>
              <a:t>đây</a:t>
            </a:r>
            <a:r>
              <a:rPr lang="en-US" i="1" dirty="0">
                <a:latin typeface="Times New Roman" panose="02020603050405020304" pitchFamily="18" charset="0"/>
                <a:ea typeface="Arial" panose="020B0604020202020204" pitchFamily="34" charset="0"/>
                <a:cs typeface="Times New Roman" panose="02020603050405020304" pitchFamily="18" charset="0"/>
              </a:rPr>
              <a:t>:</a:t>
            </a:r>
            <a:endParaRPr lang="en-US"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9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a:latin typeface="+mj-lt"/>
            </a:endParaRPr>
          </a:p>
          <a:p>
            <a:pPr algn="ctr"/>
            <a:r>
              <a:rPr lang="vi-VN" sz="3200" b="1" dirty="0">
                <a:solidFill>
                  <a:srgbClr val="002060"/>
                </a:solidFill>
                <a:latin typeface="+mj-lt"/>
              </a:rPr>
              <a:t>Hoạt động vận dụng:</a:t>
            </a:r>
            <a:endParaRPr lang="vi-VN" sz="2400" dirty="0">
              <a:latin typeface="+mj-lt"/>
            </a:endParaRPr>
          </a:p>
          <a:p>
            <a:pPr algn="ctr"/>
            <a:r>
              <a:rPr lang="vi-VN" sz="2400" dirty="0">
                <a:latin typeface="+mj-lt"/>
              </a:rPr>
              <a:t> </a:t>
            </a:r>
            <a:r>
              <a:rPr lang="vi-VN" sz="2800" b="1" dirty="0">
                <a:latin typeface="+mj-lt"/>
              </a:rPr>
              <a:t>Em hãy thiết kế tấm thiệp và cam kết thực hiện thông điệp trong tấm thiệp đó.</a:t>
            </a:r>
          </a:p>
          <a:p>
            <a:pPr marL="457200" indent="-457200">
              <a:buFontTx/>
              <a:buChar char="-"/>
            </a:pPr>
            <a:r>
              <a:rPr lang="vi-VN" sz="2800" b="1" dirty="0">
                <a:latin typeface="+mj-lt"/>
              </a:rPr>
              <a:t>Hình thức tự do sáng tạo</a:t>
            </a:r>
          </a:p>
          <a:p>
            <a:pPr marL="457200" indent="-457200">
              <a:buFontTx/>
              <a:buChar char="-"/>
            </a:pPr>
            <a:r>
              <a:rPr lang="vi-VN" sz="2800" b="1" dirty="0">
                <a:latin typeface="+mj-lt"/>
              </a:rPr>
              <a:t>Có thể làm thiệp thủ công hoặc thiệp điện tử</a:t>
            </a:r>
          </a:p>
          <a:p>
            <a:pPr marL="457200" indent="-457200">
              <a:buFontTx/>
              <a:buChar char="-"/>
            </a:pPr>
            <a:r>
              <a:rPr lang="vi-VN" sz="2800" b="1" i="1" dirty="0">
                <a:latin typeface="+mj-lt"/>
              </a:rPr>
              <a:t>Thời gian nộp: Tiết sau</a:t>
            </a:r>
          </a:p>
          <a:p>
            <a:endParaRPr lang="vi-VN" sz="2400" dirty="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086599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467544" y="555526"/>
            <a:ext cx="8196475" cy="1107996"/>
          </a:xfrm>
          <a:prstGeom prst="rect">
            <a:avLst/>
          </a:prstGeom>
          <a:noFill/>
        </p:spPr>
        <p:txBody>
          <a:bodyPr wrap="none" lIns="91440" tIns="45720" rIns="91440" bIns="45720">
            <a:spAutoFit/>
            <a:scene3d>
              <a:camera prst="perspectiveRelaxedModerately"/>
              <a:lightRig rig="threePt" dir="t"/>
            </a:scene3d>
          </a:bodyPr>
          <a:lstStyle/>
          <a:p>
            <a:pPr algn="ctr"/>
            <a:r>
              <a:rPr lang="vi-VN"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Xin chào và hẹn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457715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en-US" sz="2600" b="1" dirty="0" err="1">
                <a:solidFill>
                  <a:srgbClr val="FF0000"/>
                </a:solidFill>
                <a:latin typeface="Times New Roman" panose="02020603050405020304" pitchFamily="18" charset="0"/>
                <a:cs typeface="Times New Roman" panose="02020603050405020304" pitchFamily="18" charset="0"/>
              </a:rPr>
              <a:t>Em</a:t>
            </a:r>
            <a:r>
              <a:rPr lang="en-US" sz="2600" b="1" dirty="0">
                <a:solidFill>
                  <a:srgbClr val="FF0000"/>
                </a:solidFill>
                <a:latin typeface="Times New Roman" panose="02020603050405020304" pitchFamily="18" charset="0"/>
                <a:cs typeface="Times New Roman" panose="02020603050405020304" pitchFamily="18" charset="0"/>
              </a:rPr>
              <a:t> </a:t>
            </a:r>
            <a:r>
              <a:rPr lang="vi-VN" sz="2600" b="1" dirty="0">
                <a:solidFill>
                  <a:srgbClr val="FF0000"/>
                </a:solidFill>
                <a:latin typeface="Times New Roman" panose="02020603050405020304" pitchFamily="18" charset="0"/>
                <a:cs typeface="Times New Roman" panose="02020603050405020304" pitchFamily="18" charset="0"/>
              </a:rPr>
              <a:t>chia sẻ suy nghĩ của mình về việc làm của bạn HS trong </a:t>
            </a:r>
            <a:r>
              <a:rPr lang="vi-VN" sz="2600" b="1" dirty="0" err="1">
                <a:solidFill>
                  <a:srgbClr val="FF0000"/>
                </a:solidFill>
                <a:latin typeface="Times New Roman" panose="02020603050405020304" pitchFamily="18" charset="0"/>
                <a:cs typeface="Times New Roman" panose="02020603050405020304" pitchFamily="18" charset="0"/>
              </a:rPr>
              <a:t>tình</a:t>
            </a:r>
            <a:r>
              <a:rPr lang="vi-VN" sz="2600" b="1" dirty="0">
                <a:solidFill>
                  <a:srgbClr val="FF0000"/>
                </a:solidFill>
                <a:latin typeface="Times New Roman" panose="02020603050405020304" pitchFamily="18" charset="0"/>
                <a:cs typeface="Times New Roman" panose="02020603050405020304" pitchFamily="18" charset="0"/>
              </a:rPr>
              <a:t> </a:t>
            </a:r>
            <a:r>
              <a:rPr lang="vi-VN" sz="2600" b="1" dirty="0" err="1">
                <a:solidFill>
                  <a:srgbClr val="FF0000"/>
                </a:solidFill>
                <a:latin typeface="Times New Roman" panose="02020603050405020304" pitchFamily="18" charset="0"/>
                <a:cs typeface="Times New Roman" panose="02020603050405020304" pitchFamily="18" charset="0"/>
              </a:rPr>
              <a:t>huống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trên</a:t>
            </a:r>
            <a:r>
              <a:rPr lang="en-US" sz="2600" b="1" dirty="0">
                <a:solidFill>
                  <a:srgbClr val="FF0000"/>
                </a:solidFill>
                <a:latin typeface="Times New Roman" panose="02020603050405020304" pitchFamily="18" charset="0"/>
                <a:cs typeface="Times New Roman" panose="02020603050405020304" pitchFamily="18" charset="0"/>
              </a:rPr>
              <a:t>?</a:t>
            </a:r>
            <a:endParaRPr lang="vi-VN" sz="2600"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 y="137503"/>
            <a:ext cx="6860252" cy="413126"/>
          </a:xfrm>
          <a:prstGeom prst="rect">
            <a:avLst/>
          </a:prstGeom>
        </p:spPr>
        <p:txBody>
          <a:bodyPr wrap="square">
            <a:spAutoFit/>
          </a:bodyPr>
          <a:lstStyle/>
          <a:p>
            <a:r>
              <a:rPr lang="en-US" sz="15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t>KHÁM PHÁ</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06"/>
              </a:lnSpc>
            </a:pPr>
            <a:br>
              <a:rPr lang="en-US" sz="15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br>
            <a:r>
              <a:rPr lang="en-US" sz="1500" b="1" dirty="0">
                <a:solidFill>
                  <a:srgbClr val="001077"/>
                </a:solidFill>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Em</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hãy</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câu</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chuyện</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trả</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lời</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các</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câu</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hỏi</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dưới</a:t>
            </a:r>
            <a:r>
              <a:rPr lang="en-US" sz="1500" b="1" dirty="0">
                <a:latin typeface="Times New Roman" panose="02020603050405020304" pitchFamily="18" charset="0"/>
                <a:ea typeface="Arial" panose="020B0604020202020204" pitchFamily="34" charset="0"/>
                <a:cs typeface="Times New Roman" panose="02020603050405020304" pitchFamily="18" charset="0"/>
              </a:rPr>
              <a:t> </a:t>
            </a:r>
            <a:r>
              <a:rPr lang="en-US" sz="1500" b="1" dirty="0" err="1">
                <a:latin typeface="Times New Roman" panose="02020603050405020304" pitchFamily="18" charset="0"/>
                <a:ea typeface="Arial" panose="020B0604020202020204" pitchFamily="34" charset="0"/>
                <a:cs typeface="Times New Roman" panose="02020603050405020304" pitchFamily="18" charset="0"/>
              </a:rPr>
              <a:t>đây</a:t>
            </a:r>
            <a:r>
              <a:rPr lang="en-US" sz="1500" b="1" dirty="0">
                <a:latin typeface="Times New Roman" panose="02020603050405020304" pitchFamily="18" charset="0"/>
                <a:ea typeface="Arial" panose="020B0604020202020204" pitchFamily="34" charset="0"/>
                <a:cs typeface="Times New Roman" panose="02020603050405020304" pitchFamily="18" charset="0"/>
              </a:rPr>
              <a:t>:</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35346" y="699542"/>
            <a:ext cx="9108654" cy="3070071"/>
          </a:xfrm>
          <a:prstGeom prst="rect">
            <a:avLst/>
          </a:prstGeom>
          <a:gradFill flip="none" rotWithShape="1">
            <a:gsLst>
              <a:gs pos="0">
                <a:schemeClr val="accent1">
                  <a:tint val="66000"/>
                  <a:satMod val="160000"/>
                </a:schemeClr>
              </a:gs>
              <a:gs pos="38000">
                <a:schemeClr val="accent1">
                  <a:tint val="44500"/>
                  <a:satMod val="160000"/>
                </a:schemeClr>
              </a:gs>
              <a:gs pos="100000">
                <a:schemeClr val="accent1">
                  <a:tint val="23500"/>
                  <a:satMod val="160000"/>
                </a:schemeClr>
              </a:gs>
            </a:gsLst>
            <a:lin ang="0" scaled="1"/>
            <a:tileRect/>
          </a:gradFill>
        </p:spPr>
        <p:txBody>
          <a:bodyPr wrap="square" rtlCol="0">
            <a:spAutoFit/>
          </a:bodyPr>
          <a:lstStyle/>
          <a:p>
            <a:pPr algn="ctr"/>
            <a:r>
              <a:rPr lang="en-US" sz="1350" b="1"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chính</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sz="1350" dirty="0">
                <a:latin typeface="Times New Roman" panose="02020603050405020304" pitchFamily="18" charset="0"/>
                <a:cs typeface="Times New Roman" panose="02020603050405020304" pitchFamily="18" charset="0"/>
              </a:rPr>
              <a:t> </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Ngày</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xưa</a:t>
            </a:r>
            <a:r>
              <a:rPr lang="en-US" sz="1350" i="1" dirty="0">
                <a:latin typeface="Times New Roman" panose="02020603050405020304" pitchFamily="18" charset="0"/>
                <a:cs typeface="Times New Roman" panose="02020603050405020304" pitchFamily="18" charset="0"/>
              </a:rPr>
              <a:t>, ở </a:t>
            </a:r>
            <a:r>
              <a:rPr lang="en-US" sz="1350" i="1" dirty="0" err="1">
                <a:latin typeface="Times New Roman" panose="02020603050405020304" pitchFamily="18" charset="0"/>
                <a:cs typeface="Times New Roman" panose="02020603050405020304" pitchFamily="18" charset="0"/>
              </a:rPr>
              <a:t>vương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quốc</a:t>
            </a:r>
            <a:r>
              <a:rPr lang="en-US" sz="1350" i="1" dirty="0">
                <a:latin typeface="Times New Roman" panose="02020603050405020304" pitchFamily="18" charset="0"/>
                <a:cs typeface="Times New Roman" panose="02020603050405020304" pitchFamily="18" charset="0"/>
              </a:rPr>
              <a:t> Dagestan </a:t>
            </a:r>
            <a:r>
              <a:rPr lang="en-US" sz="1350" i="1" dirty="0" err="1">
                <a:latin typeface="Times New Roman" panose="02020603050405020304" pitchFamily="18" charset="0"/>
                <a:cs typeface="Times New Roman" panose="02020603050405020304" pitchFamily="18" charset="0"/>
              </a:rPr>
              <a:t>có</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một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ông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bạo</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ngược</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Khắp</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nơi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truyền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bài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lên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án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thói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hống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hách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bạo</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tàn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của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a:t>
            </a:r>
            <a:endParaRPr lang="en-US" sz="1350" dirty="0">
              <a:latin typeface="Times New Roman" panose="02020603050405020304" pitchFamily="18" charset="0"/>
              <a:cs typeface="Times New Roman" panose="02020603050405020304" pitchFamily="18" charset="0"/>
            </a:endParaRPr>
          </a:p>
          <a:p>
            <a:pPr algn="just"/>
            <a:r>
              <a:rPr lang="en-US" sz="1350"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Rồi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một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ngày</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bài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lọt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đến</a:t>
            </a:r>
            <a:r>
              <a:rPr lang="en-US" sz="1350" i="1" dirty="0">
                <a:latin typeface="Times New Roman" panose="02020603050405020304" pitchFamily="18" charset="0"/>
                <a:cs typeface="Times New Roman" panose="02020603050405020304" pitchFamily="18" charset="0"/>
              </a:rPr>
              <a:t> tai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Vị</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lệnh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tìm</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cho</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được</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tác</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giả</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bài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để</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xử</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tội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Truy</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tìm</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không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vị</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lệnh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tống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giam</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cả</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thơ</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nghệ</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nhân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rong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cả</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nước</a:t>
            </a:r>
            <a:r>
              <a:rPr lang="en-US" sz="1350" i="1" dirty="0">
                <a:latin typeface="Times New Roman" panose="02020603050405020304" pitchFamily="18" charset="0"/>
                <a:cs typeface="Times New Roman" panose="02020603050405020304" pitchFamily="18" charset="0"/>
              </a:rPr>
              <a:t>.</a:t>
            </a:r>
            <a:endParaRPr lang="en-US" sz="1350" dirty="0">
              <a:latin typeface="Times New Roman" panose="02020603050405020304" pitchFamily="18" charset="0"/>
              <a:cs typeface="Times New Roman" panose="02020603050405020304" pitchFamily="18" charset="0"/>
            </a:endParaRPr>
          </a:p>
          <a:p>
            <a:pPr algn="just"/>
            <a:r>
              <a:rPr lang="en-US" sz="1350"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Sau</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đó</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lệnh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phải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cho</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nghe</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một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bài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do </a:t>
            </a:r>
            <a:r>
              <a:rPr lang="en-US" sz="1350" i="1" dirty="0" err="1">
                <a:latin typeface="Times New Roman" panose="02020603050405020304" pitchFamily="18" charset="0"/>
                <a:cs typeface="Times New Roman" panose="02020603050405020304" pitchFamily="18" charset="0"/>
              </a:rPr>
              <a:t>chính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mình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sáng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tác</a:t>
            </a:r>
            <a:r>
              <a:rPr lang="en-US" sz="1350" i="1" dirty="0">
                <a:latin typeface="Times New Roman" panose="02020603050405020304" pitchFamily="18" charset="0"/>
                <a:cs typeface="Times New Roman" panose="02020603050405020304" pitchFamily="18" charset="0"/>
              </a:rPr>
              <a:t> ca </a:t>
            </a:r>
            <a:r>
              <a:rPr lang="en-US" sz="1350" i="1" dirty="0" err="1">
                <a:latin typeface="Times New Roman" panose="02020603050405020304" pitchFamily="18" charset="0"/>
                <a:cs typeface="Times New Roman" panose="02020603050405020304" pitchFamily="18" charset="0"/>
              </a:rPr>
              <a:t>ngợi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cả</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đều</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cố</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gắng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hoàn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thành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riêng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có</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thơ</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kiên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quyết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không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chịu</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Họ</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bị</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tống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giam</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vào</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ngục</a:t>
            </a:r>
            <a:r>
              <a:rPr lang="en-US" sz="1350" i="1" dirty="0">
                <a:latin typeface="Times New Roman" panose="02020603050405020304" pitchFamily="18" charset="0"/>
                <a:cs typeface="Times New Roman" panose="02020603050405020304" pitchFamily="18" charset="0"/>
              </a:rPr>
              <a:t>.</a:t>
            </a:r>
            <a:endParaRPr lang="en-US" sz="1350" dirty="0">
              <a:latin typeface="Times New Roman" panose="02020603050405020304" pitchFamily="18" charset="0"/>
              <a:cs typeface="Times New Roman" panose="02020603050405020304" pitchFamily="18" charset="0"/>
            </a:endParaRPr>
          </a:p>
          <a:p>
            <a:pPr algn="just"/>
            <a:r>
              <a:rPr lang="en-US" sz="1350" dirty="0">
                <a:latin typeface="Times New Roman" panose="02020603050405020304" pitchFamily="18" charset="0"/>
                <a:cs typeface="Times New Roman" panose="02020603050405020304" pitchFamily="18" charset="0"/>
              </a:rPr>
              <a:t>       </a:t>
            </a:r>
            <a:r>
              <a:rPr lang="en-US" sz="1350" i="1" dirty="0">
                <a:latin typeface="Times New Roman" panose="02020603050405020304" pitchFamily="18" charset="0"/>
                <a:cs typeface="Times New Roman" panose="02020603050405020304" pitchFamily="18" charset="0"/>
              </a:rPr>
              <a:t>Ba </a:t>
            </a:r>
            <a:r>
              <a:rPr lang="en-US" sz="1350" i="1" dirty="0" err="1">
                <a:latin typeface="Times New Roman" panose="02020603050405020304" pitchFamily="18" charset="0"/>
                <a:cs typeface="Times New Roman" panose="02020603050405020304" pitchFamily="18" charset="0"/>
              </a:rPr>
              <a:t>tháng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sau</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vị</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giải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người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cho</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thêm</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cơ</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hội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Một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trong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thơ</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đã</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ca </a:t>
            </a:r>
            <a:r>
              <a:rPr lang="en-US" sz="1350" i="1" dirty="0" err="1">
                <a:latin typeface="Times New Roman" panose="02020603050405020304" pitchFamily="18" charset="0"/>
                <a:cs typeface="Times New Roman" panose="02020603050405020304" pitchFamily="18" charset="0"/>
              </a:rPr>
              <a:t>ngợi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vị</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thế</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được</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thả</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ra.</a:t>
            </a:r>
            <a:endParaRPr lang="en-US" sz="1350" dirty="0">
              <a:latin typeface="Times New Roman" panose="02020603050405020304" pitchFamily="18" charset="0"/>
              <a:cs typeface="Times New Roman" panose="02020603050405020304" pitchFamily="18" charset="0"/>
            </a:endParaRPr>
          </a:p>
          <a:p>
            <a:pPr algn="just"/>
            <a:r>
              <a:rPr lang="en-US" sz="1350"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Giàn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hỏa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thiêu</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xuất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hiện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một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trong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hai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thơ</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còn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lại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tiêng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Riêng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người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cuối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cùng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vẫn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im</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lặng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vị</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ra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lệnh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Trói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hắn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thiêu</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chết</a:t>
            </a:r>
            <a:r>
              <a:rPr lang="en-US" sz="1350" i="1" dirty="0">
                <a:latin typeface="Times New Roman" panose="02020603050405020304" pitchFamily="18" charset="0"/>
                <a:cs typeface="Times New Roman" panose="02020603050405020304" pitchFamily="18" charset="0"/>
              </a:rPr>
              <a:t>!”.</a:t>
            </a:r>
            <a:endParaRPr lang="en-US" sz="1350" dirty="0">
              <a:latin typeface="Times New Roman" panose="02020603050405020304" pitchFamily="18" charset="0"/>
              <a:cs typeface="Times New Roman" panose="02020603050405020304" pitchFamily="18" charset="0"/>
            </a:endParaRPr>
          </a:p>
          <a:p>
            <a:pPr algn="just"/>
            <a:r>
              <a:rPr lang="en-US" sz="1350"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Cuối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cùng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thơ</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cung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vang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tiếng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Đó</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lời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phơi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bày</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nỗi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thống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khổ</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củ̉a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người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dân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phê</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phán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thói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xấu</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của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Tiếng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hát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vang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lên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cả</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hoàng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cung</a:t>
            </a:r>
            <a:r>
              <a:rPr lang="en-US" sz="1350" i="1" dirty="0">
                <a:latin typeface="Times New Roman" panose="02020603050405020304" pitchFamily="18" charset="0"/>
                <a:cs typeface="Times New Roman" panose="02020603050405020304" pitchFamily="18" charset="0"/>
              </a:rPr>
              <a:t> rung </a:t>
            </a:r>
            <a:r>
              <a:rPr lang="en-US" sz="1350" i="1" dirty="0" err="1">
                <a:latin typeface="Times New Roman" panose="02020603050405020304" pitchFamily="18" charset="0"/>
                <a:cs typeface="Times New Roman" panose="02020603050405020304" pitchFamily="18" charset="0"/>
              </a:rPr>
              <a:t>động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cùng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với</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ngọn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lửa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bừng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bừng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bốc</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cháy</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như</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giận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dữ</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vua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bất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ngờ</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thét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lên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Dập</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tắt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lửa</a:t>
            </a:r>
            <a:r>
              <a:rPr lang="en-US" sz="1350" i="1" dirty="0">
                <a:latin typeface="Times New Roman" panose="02020603050405020304" pitchFamily="18" charset="0"/>
                <a:cs typeface="Times New Roman" panose="02020603050405020304" pitchFamily="18" charset="0"/>
              </a:rPr>
              <a:t>! Ta </a:t>
            </a:r>
            <a:r>
              <a:rPr lang="en-US" sz="1350" i="1" dirty="0" err="1">
                <a:latin typeface="Times New Roman" panose="02020603050405020304" pitchFamily="18" charset="0"/>
                <a:cs typeface="Times New Roman" panose="02020603050405020304" pitchFamily="18" charset="0"/>
              </a:rPr>
              <a:t>không</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thể</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mất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nhà</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thơ</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chân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chính</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độc</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nhất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của</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đất</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nước</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này</a:t>
            </a:r>
            <a:r>
              <a:rPr lang="en-US" sz="1350" i="1" dirty="0">
                <a:latin typeface="Times New Roman" panose="02020603050405020304" pitchFamily="18" charset="0"/>
                <a:cs typeface="Times New Roman" panose="02020603050405020304" pitchFamily="18" charset="0"/>
              </a:rPr>
              <a:t>”.</a:t>
            </a:r>
            <a:endParaRPr lang="en-US" sz="1350" dirty="0">
              <a:latin typeface="Times New Roman" panose="02020603050405020304" pitchFamily="18" charset="0"/>
              <a:cs typeface="Times New Roman" panose="02020603050405020304" pitchFamily="18" charset="0"/>
            </a:endParaRPr>
          </a:p>
          <a:p>
            <a:pPr algn="just"/>
            <a:r>
              <a:rPr lang="en-US" sz="1350" dirty="0">
                <a:latin typeface="Times New Roman" panose="02020603050405020304" pitchFamily="18" charset="0"/>
                <a:cs typeface="Times New Roman" panose="02020603050405020304" pitchFamily="18" charset="0"/>
              </a:rPr>
              <a:t>                                                                               (Theo </a:t>
            </a:r>
            <a:r>
              <a:rPr lang="en-US" sz="1350" i="1" dirty="0" err="1">
                <a:latin typeface="Times New Roman" panose="02020603050405020304" pitchFamily="18" charset="0"/>
                <a:cs typeface="Times New Roman" panose="02020603050405020304" pitchFamily="18" charset="0"/>
              </a:rPr>
              <a:t>Truyện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cổ</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dân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gian</a:t>
            </a:r>
            <a:r>
              <a:rPr lang="en-US" sz="1350" i="1" dirty="0">
                <a:latin typeface="Times New Roman" panose="02020603050405020304" pitchFamily="18" charset="0"/>
                <a:cs typeface="Times New Roman" panose="02020603050405020304" pitchFamily="18" charset="0"/>
              </a:rPr>
              <a:t> </a:t>
            </a:r>
            <a:r>
              <a:rPr lang="en-US" sz="1350" i="1" dirty="0" err="1">
                <a:latin typeface="Times New Roman" panose="02020603050405020304" pitchFamily="18" charset="0"/>
                <a:cs typeface="Times New Roman" panose="02020603050405020304" pitchFamily="18" charset="0"/>
              </a:rPr>
              <a:t>Nga</a:t>
            </a:r>
            <a:r>
              <a:rPr lang="en-US" sz="1350" i="1" dirty="0">
                <a:latin typeface="Times New Roman" panose="02020603050405020304" pitchFamily="18" charset="0"/>
                <a:cs typeface="Times New Roman" panose="02020603050405020304" pitchFamily="18" charset="0"/>
              </a:rPr>
              <a:t>)</a:t>
            </a:r>
            <a:endParaRPr lang="en-US" sz="1350" dirty="0">
              <a:latin typeface="Times New Roman" panose="02020603050405020304" pitchFamily="18" charset="0"/>
              <a:cs typeface="Times New Roman" panose="02020603050405020304" pitchFamily="18" charset="0"/>
            </a:endParaRPr>
          </a:p>
        </p:txBody>
      </p:sp>
      <p:sp>
        <p:nvSpPr>
          <p:cNvPr id="5" name="Rectangle 4"/>
          <p:cNvSpPr/>
          <p:nvPr/>
        </p:nvSpPr>
        <p:spPr>
          <a:xfrm>
            <a:off x="160020" y="4030607"/>
            <a:ext cx="8660452" cy="826701"/>
          </a:xfrm>
          <a:prstGeom prst="rect">
            <a:avLst/>
          </a:prstGeom>
          <a:blipFill>
            <a:blip r:embed="rId2"/>
            <a:tile tx="0" ty="0" sx="100000" sy="100000" flip="none" algn="tl"/>
          </a:blipFill>
        </p:spPr>
        <p:txBody>
          <a:bodyPr wrap="square">
            <a:spAutoFit/>
          </a:bodyPr>
          <a:lstStyle/>
          <a:p>
            <a:pPr marR="152400" algn="just">
              <a:lnSpc>
                <a:spcPct val="107000"/>
              </a:lnSpc>
              <a:tabLst>
                <a:tab pos="465296" algn="l"/>
              </a:tabLst>
            </a:pPr>
            <a:r>
              <a:rPr lang="en-US" sz="1500" dirty="0">
                <a:latin typeface="Times New Roman" panose="02020603050405020304" pitchFamily="18" charset="0"/>
                <a:ea typeface="Arial" panose="020B0604020202020204" pitchFamily="34" charset="0"/>
                <a:cs typeface="Times New Roman" panose="02020603050405020304" pitchFamily="18" charset="0"/>
              </a:rPr>
              <a:t>1.Khi </a:t>
            </a:r>
            <a:r>
              <a:rPr lang="en-US" sz="1500" dirty="0" err="1">
                <a:latin typeface="Times New Roman" panose="02020603050405020304" pitchFamily="18" charset="0"/>
                <a:ea typeface="Arial" panose="020B0604020202020204" pitchFamily="34" charset="0"/>
                <a:cs typeface="Times New Roman" panose="02020603050405020304" pitchFamily="18" charset="0"/>
              </a:rPr>
              <a:t>bị</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nhà</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vua</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bắt</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các</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nhà</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thơ</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và</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nghệ</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nhân</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hát</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rong</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đã</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hành</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như</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thế</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nào</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Vì</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sao</a:t>
            </a:r>
            <a:r>
              <a:rPr lang="en-US" sz="1500" dirty="0">
                <a:latin typeface="Times New Roman" panose="02020603050405020304" pitchFamily="18" charset="0"/>
                <a:ea typeface="Arial" panose="020B0604020202020204" pitchFamily="34" charset="0"/>
                <a:cs typeface="Times New Roman" panose="02020603050405020304" pitchFamily="18" charset="0"/>
              </a:rPr>
              <a:t>?</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0"/>
              </a:lnSpc>
            </a:pPr>
            <a:r>
              <a:rPr lang="en-US" sz="15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466725" algn="l"/>
              </a:tabLst>
            </a:pPr>
            <a:r>
              <a:rPr lang="en-US" sz="1500" dirty="0">
                <a:latin typeface="Times New Roman" panose="02020603050405020304" pitchFamily="18" charset="0"/>
                <a:ea typeface="Arial" panose="020B0604020202020204" pitchFamily="34" charset="0"/>
                <a:cs typeface="Times New Roman" panose="02020603050405020304" pitchFamily="18" charset="0"/>
              </a:rPr>
              <a:t>2. </a:t>
            </a:r>
            <a:r>
              <a:rPr lang="en-US" sz="15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chấp</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cái</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chết</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của</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nhà</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thơ</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cuối</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cùng</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cho</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thấy</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ông</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là</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như</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thế</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nào</a:t>
            </a:r>
            <a:r>
              <a:rPr lang="en-US" sz="1500" dirty="0">
                <a:latin typeface="Times New Roman" panose="02020603050405020304" pitchFamily="18" charset="0"/>
                <a:ea typeface="Arial" panose="020B0604020202020204" pitchFamily="34" charset="0"/>
                <a:cs typeface="Times New Roman" panose="02020603050405020304" pitchFamily="18" charset="0"/>
              </a:rPr>
              <a:t>?</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17"/>
              </a:lnSpc>
            </a:pPr>
            <a:r>
              <a:rPr lang="en-US" sz="1500" b="1" dirty="0">
                <a:solidFill>
                  <a:srgbClr val="FD660A"/>
                </a:solidFill>
                <a:latin typeface="Times New Roman" panose="02020603050405020304" pitchFamily="18" charset="0"/>
                <a:ea typeface="Arial" panose="020B0604020202020204" pitchFamily="34"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500" dirty="0">
                <a:latin typeface="Times New Roman" panose="02020603050405020304" pitchFamily="18" charset="0"/>
                <a:ea typeface="Arial" panose="020B0604020202020204" pitchFamily="34" charset="0"/>
                <a:cs typeface="Times New Roman" panose="02020603050405020304" pitchFamily="18" charset="0"/>
              </a:rPr>
              <a:t>3. Theo </a:t>
            </a:r>
            <a:r>
              <a:rPr lang="en-US" sz="1500" dirty="0" err="1">
                <a:latin typeface="Times New Roman" panose="02020603050405020304" pitchFamily="18" charset="0"/>
                <a:ea typeface="Arial" panose="020B0604020202020204" pitchFamily="34" charset="0"/>
                <a:cs typeface="Times New Roman" panose="02020603050405020304" pitchFamily="18" charset="0"/>
              </a:rPr>
              <a:t>em</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thế</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nào</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là</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tôn</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sự</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thật</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Nêu</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một</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số</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biểu</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của</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tôn</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sự</a:t>
            </a:r>
            <a:r>
              <a:rPr lang="en-US" sz="1500" dirty="0">
                <a:latin typeface="Times New Roman" panose="02020603050405020304" pitchFamily="18" charset="0"/>
                <a:ea typeface="Arial" panose="020B0604020202020204" pitchFamily="34" charset="0"/>
                <a:cs typeface="Times New Roman" panose="02020603050405020304" pitchFamily="18" charset="0"/>
              </a:rPr>
              <a:t> </a:t>
            </a:r>
            <a:r>
              <a:rPr lang="en-US" sz="1500" dirty="0" err="1">
                <a:latin typeface="Times New Roman" panose="02020603050405020304" pitchFamily="18" charset="0"/>
                <a:ea typeface="Arial" panose="020B0604020202020204" pitchFamily="34" charset="0"/>
                <a:cs typeface="Times New Roman" panose="02020603050405020304" pitchFamily="18" charset="0"/>
              </a:rPr>
              <a:t>thật</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9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241492"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t> </a:t>
            </a:r>
            <a:endParaRPr lang="vi-VN" dirty="0"/>
          </a:p>
          <a:p>
            <a:pPr algn="ctr"/>
            <a:endParaRPr lang="vi-VN" sz="2400" dirty="0">
              <a:latin typeface="Times New Roman" panose="02020603050405020304" pitchFamily="18" charset="0"/>
              <a:cs typeface="Times New Roman" panose="02020603050405020304" pitchFamily="18" charset="0"/>
            </a:endParaRPr>
          </a:p>
          <a:p>
            <a:pPr algn="ctr"/>
            <a:r>
              <a:rPr lang="nl-NL" sz="2400" dirty="0">
                <a:latin typeface="Times New Roman" panose="02020603050405020304" pitchFamily="18" charset="0"/>
                <a:cs typeface="Times New Roman" panose="02020603050405020304" pitchFamily="18" charset="0"/>
              </a:rPr>
              <a:t>Việc chấp nhận cái chết của nhà thơ cho thấy ông là người như thế </a:t>
            </a:r>
            <a:r>
              <a:rPr lang="vi-VN"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nào?</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4870215" y="230336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T</a:t>
            </a:r>
            <a:r>
              <a:rPr lang="nl-NL" sz="2800" dirty="0">
                <a:latin typeface="Times New Roman" panose="02020603050405020304" pitchFamily="18" charset="0"/>
                <a:cs typeface="Times New Roman" panose="02020603050405020304" pitchFamily="18" charset="0"/>
              </a:rPr>
              <a:t>hế nào</a:t>
            </a:r>
            <a:r>
              <a:rPr lang="vi-VN" sz="2800"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là 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49664FB-CE56-4B00-A00F-2759EE4ECB80}"/>
              </a:ext>
            </a:extLst>
          </p:cNvPr>
          <p:cNvSpPr txBox="1"/>
          <p:nvPr/>
        </p:nvSpPr>
        <p:spPr>
          <a:xfrm>
            <a:off x="611560" y="237877"/>
            <a:ext cx="3600400" cy="461665"/>
          </a:xfrm>
          <a:prstGeom prst="rect">
            <a:avLst/>
          </a:prstGeom>
          <a:noFill/>
        </p:spPr>
        <p:txBody>
          <a:bodyPr wrap="square">
            <a:spAutoFit/>
          </a:bodyPr>
          <a:lstStyle/>
          <a:p>
            <a:r>
              <a:rPr lang="vi-VN" sz="2400" b="1" dirty="0" err="1">
                <a:solidFill>
                  <a:srgbClr val="FF0000"/>
                </a:solidFill>
                <a:latin typeface="Times New Roman" panose="02020603050405020304" pitchFamily="18" charset="0"/>
                <a:cs typeface="Times New Roman" panose="02020603050405020304" pitchFamily="18" charset="0"/>
              </a:rPr>
              <a:t>Sự</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err="1">
                <a:solidFill>
                  <a:srgbClr val="FF0000"/>
                </a:solidFill>
                <a:latin typeface="Times New Roman" panose="02020603050405020304" pitchFamily="18" charset="0"/>
                <a:cs typeface="Times New Roman" panose="02020603050405020304" pitchFamily="18" charset="0"/>
              </a:rPr>
              <a:t>thật</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309EB89C-6FBF-4CC3-BC67-2565B017D00A}"/>
              </a:ext>
            </a:extLst>
          </p:cNvPr>
          <p:cNvSpPr txBox="1"/>
          <p:nvPr/>
        </p:nvSpPr>
        <p:spPr>
          <a:xfrm>
            <a:off x="395831" y="477135"/>
            <a:ext cx="8280920" cy="873572"/>
          </a:xfrm>
          <a:prstGeom prst="rect">
            <a:avLst/>
          </a:prstGeom>
          <a:noFill/>
        </p:spPr>
        <p:txBody>
          <a:bodyPr wrap="square">
            <a:spAutoFit/>
          </a:bodyPr>
          <a:lstStyle/>
          <a:p>
            <a:pPr>
              <a:lnSpc>
                <a:spcPct val="150000"/>
              </a:lnSpc>
            </a:pPr>
            <a:r>
              <a:rPr lang="vi-VN" b="1" dirty="0">
                <a:solidFill>
                  <a:srgbClr val="0000FF"/>
                </a:solidFill>
                <a:latin typeface="+mj-lt"/>
              </a:rPr>
              <a:t>- </a:t>
            </a:r>
            <a:r>
              <a:rPr lang="vi-VN" sz="1800" b="1" dirty="0" err="1">
                <a:solidFill>
                  <a:srgbClr val="FF0000"/>
                </a:solidFill>
                <a:latin typeface="+mj-lt"/>
              </a:rPr>
              <a:t>Sự</a:t>
            </a:r>
            <a:r>
              <a:rPr lang="vi-VN" sz="1800" b="1" dirty="0">
                <a:solidFill>
                  <a:srgbClr val="FF0000"/>
                </a:solidFill>
                <a:latin typeface="+mj-lt"/>
              </a:rPr>
              <a:t> </a:t>
            </a:r>
            <a:r>
              <a:rPr lang="vi-VN" sz="1800" b="1" dirty="0" err="1">
                <a:solidFill>
                  <a:srgbClr val="FF0000"/>
                </a:solidFill>
                <a:latin typeface="+mj-lt"/>
              </a:rPr>
              <a:t>thật</a:t>
            </a:r>
            <a:r>
              <a:rPr lang="vi-VN" sz="1800" b="1" dirty="0">
                <a:solidFill>
                  <a:srgbClr val="FF0000"/>
                </a:solidFill>
                <a:latin typeface="+mj-lt"/>
              </a:rPr>
              <a:t> </a:t>
            </a:r>
            <a:r>
              <a:rPr lang="vi-VN" sz="1800" b="1" dirty="0" err="1">
                <a:solidFill>
                  <a:srgbClr val="FF0000"/>
                </a:solidFill>
                <a:latin typeface="+mj-lt"/>
              </a:rPr>
              <a:t>là</a:t>
            </a:r>
            <a:r>
              <a:rPr lang="vi-VN" sz="1800" b="1" dirty="0">
                <a:solidFill>
                  <a:srgbClr val="FF0000"/>
                </a:solidFill>
                <a:latin typeface="+mj-lt"/>
              </a:rPr>
              <a:t> </a:t>
            </a:r>
            <a:r>
              <a:rPr lang="vi-VN" sz="1800" b="1" dirty="0" err="1">
                <a:solidFill>
                  <a:srgbClr val="0000FF"/>
                </a:solidFill>
                <a:latin typeface="+mj-lt"/>
              </a:rPr>
              <a:t>những</a:t>
            </a:r>
            <a:r>
              <a:rPr lang="vi-VN" sz="1800" b="1" dirty="0">
                <a:solidFill>
                  <a:srgbClr val="0000FF"/>
                </a:solidFill>
                <a:latin typeface="+mj-lt"/>
              </a:rPr>
              <a:t> </a:t>
            </a:r>
            <a:r>
              <a:rPr lang="vi-VN" sz="1800" b="1" dirty="0" err="1">
                <a:solidFill>
                  <a:srgbClr val="0000FF"/>
                </a:solidFill>
                <a:latin typeface="+mj-lt"/>
              </a:rPr>
              <a:t>gì</a:t>
            </a:r>
            <a:r>
              <a:rPr lang="vi-VN" sz="1800" b="1" dirty="0">
                <a:solidFill>
                  <a:srgbClr val="0000FF"/>
                </a:solidFill>
                <a:latin typeface="+mj-lt"/>
              </a:rPr>
              <a:t> </a:t>
            </a:r>
            <a:r>
              <a:rPr lang="vi-VN" sz="1800" b="1" dirty="0" err="1">
                <a:solidFill>
                  <a:srgbClr val="0000FF"/>
                </a:solidFill>
                <a:latin typeface="+mj-lt"/>
              </a:rPr>
              <a:t>có</a:t>
            </a:r>
            <a:r>
              <a:rPr lang="vi-VN" sz="1800" b="1" dirty="0">
                <a:solidFill>
                  <a:srgbClr val="0000FF"/>
                </a:solidFill>
                <a:latin typeface="+mj-lt"/>
              </a:rPr>
              <a:t> </a:t>
            </a:r>
            <a:r>
              <a:rPr lang="vi-VN" sz="1800" b="1" dirty="0" err="1">
                <a:solidFill>
                  <a:srgbClr val="0000FF"/>
                </a:solidFill>
                <a:latin typeface="+mj-lt"/>
              </a:rPr>
              <a:t>thật</a:t>
            </a:r>
            <a:r>
              <a:rPr lang="vi-VN" sz="1800" b="1" dirty="0">
                <a:solidFill>
                  <a:srgbClr val="0000FF"/>
                </a:solidFill>
                <a:latin typeface="+mj-lt"/>
              </a:rPr>
              <a:t> trong </a:t>
            </a:r>
            <a:r>
              <a:rPr lang="vi-VN" sz="1800" b="1" dirty="0" err="1">
                <a:solidFill>
                  <a:srgbClr val="0000FF"/>
                </a:solidFill>
                <a:latin typeface="+mj-lt"/>
              </a:rPr>
              <a:t>cuộc</a:t>
            </a:r>
            <a:r>
              <a:rPr lang="vi-VN" sz="1800" b="1" dirty="0">
                <a:solidFill>
                  <a:srgbClr val="0000FF"/>
                </a:solidFill>
                <a:latin typeface="+mj-lt"/>
              </a:rPr>
              <a:t> </a:t>
            </a:r>
            <a:r>
              <a:rPr lang="vi-VN" sz="1800" b="1" dirty="0" err="1">
                <a:solidFill>
                  <a:srgbClr val="0000FF"/>
                </a:solidFill>
                <a:latin typeface="+mj-lt"/>
              </a:rPr>
              <a:t>sống</a:t>
            </a:r>
            <a:r>
              <a:rPr lang="vi-VN" sz="1800" b="1" dirty="0">
                <a:solidFill>
                  <a:srgbClr val="0000FF"/>
                </a:solidFill>
                <a:latin typeface="+mj-lt"/>
              </a:rPr>
              <a:t> </a:t>
            </a:r>
            <a:r>
              <a:rPr lang="vi-VN" sz="1800" b="1" dirty="0" err="1">
                <a:solidFill>
                  <a:srgbClr val="0000FF"/>
                </a:solidFill>
                <a:latin typeface="+mj-lt"/>
              </a:rPr>
              <a:t>hiện</a:t>
            </a:r>
            <a:r>
              <a:rPr lang="vi-VN" sz="1800" b="1" dirty="0">
                <a:solidFill>
                  <a:srgbClr val="0000FF"/>
                </a:solidFill>
                <a:latin typeface="+mj-lt"/>
              </a:rPr>
              <a:t> </a:t>
            </a:r>
            <a:r>
              <a:rPr lang="vi-VN" sz="1800" b="1" dirty="0" err="1">
                <a:solidFill>
                  <a:srgbClr val="0000FF"/>
                </a:solidFill>
                <a:latin typeface="+mj-lt"/>
              </a:rPr>
              <a:t>thực</a:t>
            </a:r>
            <a:r>
              <a:rPr lang="vi-VN" sz="1800" b="1" dirty="0">
                <a:solidFill>
                  <a:srgbClr val="0000FF"/>
                </a:solidFill>
                <a:latin typeface="+mj-lt"/>
              </a:rPr>
              <a:t> </a:t>
            </a:r>
            <a:r>
              <a:rPr lang="vi-VN" sz="1800" b="1" dirty="0" err="1">
                <a:solidFill>
                  <a:srgbClr val="0000FF"/>
                </a:solidFill>
                <a:latin typeface="+mj-lt"/>
              </a:rPr>
              <a:t>và</a:t>
            </a:r>
            <a:r>
              <a:rPr lang="vi-VN" sz="1800" b="1" dirty="0">
                <a:solidFill>
                  <a:srgbClr val="0000FF"/>
                </a:solidFill>
                <a:latin typeface="+mj-lt"/>
              </a:rPr>
              <a:t> </a:t>
            </a:r>
            <a:r>
              <a:rPr lang="vi-VN" sz="1800" b="1" dirty="0" err="1">
                <a:solidFill>
                  <a:srgbClr val="0000FF"/>
                </a:solidFill>
                <a:latin typeface="+mj-lt"/>
              </a:rPr>
              <a:t>phản</a:t>
            </a:r>
            <a:r>
              <a:rPr lang="vi-VN" sz="1800" b="1" dirty="0">
                <a:solidFill>
                  <a:srgbClr val="0000FF"/>
                </a:solidFill>
                <a:latin typeface="+mj-lt"/>
              </a:rPr>
              <a:t> </a:t>
            </a:r>
            <a:r>
              <a:rPr lang="vi-VN" sz="1800" b="1" dirty="0" err="1">
                <a:solidFill>
                  <a:srgbClr val="0000FF"/>
                </a:solidFill>
                <a:latin typeface="+mj-lt"/>
              </a:rPr>
              <a:t>ánh</a:t>
            </a:r>
            <a:r>
              <a:rPr lang="vi-VN" sz="1800" b="1" dirty="0">
                <a:solidFill>
                  <a:srgbClr val="0000FF"/>
                </a:solidFill>
                <a:latin typeface="+mj-lt"/>
              </a:rPr>
              <a:t> </a:t>
            </a:r>
            <a:r>
              <a:rPr lang="vi-VN" sz="1800" b="1" dirty="0" err="1">
                <a:solidFill>
                  <a:srgbClr val="0000FF"/>
                </a:solidFill>
                <a:latin typeface="+mj-lt"/>
              </a:rPr>
              <a:t>đúng</a:t>
            </a:r>
            <a:r>
              <a:rPr lang="vi-VN" sz="1800" b="1" dirty="0">
                <a:solidFill>
                  <a:srgbClr val="0000FF"/>
                </a:solidFill>
                <a:latin typeface="+mj-lt"/>
              </a:rPr>
              <a:t> </a:t>
            </a:r>
            <a:r>
              <a:rPr lang="vi-VN" sz="1800" b="1" dirty="0" err="1">
                <a:solidFill>
                  <a:srgbClr val="0000FF"/>
                </a:solidFill>
                <a:latin typeface="+mj-lt"/>
              </a:rPr>
              <a:t>hiện</a:t>
            </a:r>
            <a:r>
              <a:rPr lang="vi-VN" sz="1800" b="1" dirty="0">
                <a:solidFill>
                  <a:srgbClr val="0000FF"/>
                </a:solidFill>
                <a:latin typeface="+mj-lt"/>
              </a:rPr>
              <a:t> </a:t>
            </a:r>
            <a:r>
              <a:rPr lang="vi-VN" sz="1800" b="1" dirty="0" err="1">
                <a:solidFill>
                  <a:srgbClr val="0000FF"/>
                </a:solidFill>
                <a:latin typeface="+mj-lt"/>
              </a:rPr>
              <a:t>thực</a:t>
            </a:r>
            <a:r>
              <a:rPr lang="vi-VN" sz="1800" b="1" dirty="0">
                <a:solidFill>
                  <a:srgbClr val="0000FF"/>
                </a:solidFill>
                <a:latin typeface="+mj-lt"/>
              </a:rPr>
              <a:t> </a:t>
            </a:r>
            <a:r>
              <a:rPr lang="vi-VN" sz="1800" b="1" dirty="0" err="1">
                <a:solidFill>
                  <a:srgbClr val="0000FF"/>
                </a:solidFill>
                <a:latin typeface="+mj-lt"/>
              </a:rPr>
              <a:t>cuộc</a:t>
            </a:r>
            <a:r>
              <a:rPr lang="vi-VN" sz="1800" b="1" dirty="0">
                <a:solidFill>
                  <a:srgbClr val="0000FF"/>
                </a:solidFill>
                <a:latin typeface="+mj-lt"/>
              </a:rPr>
              <a:t> </a:t>
            </a:r>
            <a:r>
              <a:rPr lang="vi-VN" sz="1800" b="1" dirty="0" err="1">
                <a:solidFill>
                  <a:srgbClr val="0000FF"/>
                </a:solidFill>
                <a:latin typeface="+mj-lt"/>
              </a:rPr>
              <a:t>sống</a:t>
            </a:r>
            <a:r>
              <a:rPr lang="vi-VN" sz="1800" b="1" dirty="0">
                <a:solidFill>
                  <a:srgbClr val="0000FF"/>
                </a:solidFill>
                <a:latin typeface="+mj-lt"/>
              </a:rPr>
              <a:t>.</a:t>
            </a:r>
          </a:p>
        </p:txBody>
      </p:sp>
      <p:sp>
        <p:nvSpPr>
          <p:cNvPr id="6" name="Hộp Văn bản 5">
            <a:extLst>
              <a:ext uri="{FF2B5EF4-FFF2-40B4-BE49-F238E27FC236}">
                <a16:creationId xmlns:a16="http://schemas.microsoft.com/office/drawing/2014/main" id="{9C2093AF-A6DC-415C-8870-B8DDB20B79B3}"/>
              </a:ext>
            </a:extLst>
          </p:cNvPr>
          <p:cNvSpPr txBox="1"/>
          <p:nvPr/>
        </p:nvSpPr>
        <p:spPr>
          <a:xfrm>
            <a:off x="1727684" y="1282837"/>
            <a:ext cx="4968552"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trọng</a:t>
            </a:r>
            <a:r>
              <a:rPr lang="en-US" sz="2400" b="1" dirty="0">
                <a:solidFill>
                  <a:srgbClr val="FF0000"/>
                </a:solidFill>
                <a:latin typeface="Times New Roman" panose="02020603050405020304" pitchFamily="18" charset="0"/>
                <a:cs typeface="Times New Roman" panose="02020603050405020304" pitchFamily="18" charset="0"/>
              </a:rPr>
              <a:t> s</a:t>
            </a:r>
            <a:r>
              <a:rPr lang="vi-VN" sz="2400" b="1" dirty="0">
                <a:solidFill>
                  <a:srgbClr val="FF0000"/>
                </a:solidFill>
                <a:latin typeface="Times New Roman" panose="02020603050405020304" pitchFamily="18" charset="0"/>
                <a:cs typeface="Times New Roman" panose="02020603050405020304" pitchFamily="18" charset="0"/>
              </a:rPr>
              <a:t>ự </a:t>
            </a:r>
            <a:r>
              <a:rPr lang="vi-VN" sz="2400" b="1" dirty="0" err="1">
                <a:solidFill>
                  <a:srgbClr val="FF0000"/>
                </a:solidFill>
                <a:latin typeface="Times New Roman" panose="02020603050405020304" pitchFamily="18" charset="0"/>
                <a:cs typeface="Times New Roman" panose="02020603050405020304" pitchFamily="18" charset="0"/>
              </a:rPr>
              <a:t>thật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BD21272A-B223-48DA-9B26-DC83CF8658E2}"/>
              </a:ext>
            </a:extLst>
          </p:cNvPr>
          <p:cNvSpPr txBox="1"/>
          <p:nvPr/>
        </p:nvSpPr>
        <p:spPr>
          <a:xfrm>
            <a:off x="399354" y="1405299"/>
            <a:ext cx="7848872" cy="369332"/>
          </a:xfrm>
          <a:prstGeom prst="rect">
            <a:avLst/>
          </a:prstGeom>
          <a:noFill/>
        </p:spPr>
        <p:txBody>
          <a:bodyPr wrap="square">
            <a:spAutoFit/>
          </a:bodyPr>
          <a:lstStyle/>
          <a:p>
            <a:r>
              <a:rPr lang="vi-VN" sz="1800" b="1" dirty="0">
                <a:solidFill>
                  <a:srgbClr val="FF0000"/>
                </a:solidFill>
                <a:latin typeface="+mj-lt"/>
              </a:rPr>
              <a:t>- Tôn </a:t>
            </a:r>
            <a:r>
              <a:rPr lang="vi-VN" sz="1800" b="1" dirty="0" err="1">
                <a:solidFill>
                  <a:srgbClr val="FF0000"/>
                </a:solidFill>
                <a:latin typeface="+mj-lt"/>
              </a:rPr>
              <a:t>trọng</a:t>
            </a:r>
            <a:r>
              <a:rPr lang="vi-VN" sz="1800" b="1" dirty="0">
                <a:solidFill>
                  <a:srgbClr val="FF0000"/>
                </a:solidFill>
                <a:latin typeface="+mj-lt"/>
              </a:rPr>
              <a:t> </a:t>
            </a:r>
            <a:r>
              <a:rPr lang="vi-VN" sz="1800" b="1" dirty="0" err="1">
                <a:solidFill>
                  <a:srgbClr val="FF0000"/>
                </a:solidFill>
                <a:latin typeface="+mj-lt"/>
              </a:rPr>
              <a:t>sự</a:t>
            </a:r>
            <a:r>
              <a:rPr lang="vi-VN" sz="1800" b="1" dirty="0">
                <a:solidFill>
                  <a:srgbClr val="FF0000"/>
                </a:solidFill>
                <a:latin typeface="+mj-lt"/>
              </a:rPr>
              <a:t> </a:t>
            </a:r>
            <a:r>
              <a:rPr lang="vi-VN" sz="1800" b="1" dirty="0" err="1">
                <a:solidFill>
                  <a:srgbClr val="FF0000"/>
                </a:solidFill>
                <a:latin typeface="+mj-lt"/>
              </a:rPr>
              <a:t>thật</a:t>
            </a:r>
            <a:r>
              <a:rPr lang="vi-VN" sz="1800" b="1" dirty="0">
                <a:solidFill>
                  <a:srgbClr val="FF0000"/>
                </a:solidFill>
                <a:latin typeface="+mj-lt"/>
              </a:rPr>
              <a:t> </a:t>
            </a:r>
            <a:r>
              <a:rPr lang="vi-VN" sz="1800" b="1" dirty="0" err="1">
                <a:solidFill>
                  <a:srgbClr val="FF0000"/>
                </a:solidFill>
                <a:latin typeface="+mj-lt"/>
              </a:rPr>
              <a:t>là</a:t>
            </a:r>
            <a:r>
              <a:rPr lang="vi-VN" sz="1800" b="1" dirty="0">
                <a:solidFill>
                  <a:srgbClr val="FF0000"/>
                </a:solidFill>
                <a:latin typeface="+mj-lt"/>
              </a:rPr>
              <a:t> </a:t>
            </a:r>
            <a:r>
              <a:rPr lang="vi-VN" sz="1800" b="1" dirty="0">
                <a:solidFill>
                  <a:srgbClr val="0000FF"/>
                </a:solidFill>
                <a:latin typeface="+mj-lt"/>
              </a:rPr>
              <a:t>suy </a:t>
            </a:r>
            <a:r>
              <a:rPr lang="vi-VN" sz="1800" b="1" dirty="0" err="1">
                <a:solidFill>
                  <a:srgbClr val="0000FF"/>
                </a:solidFill>
                <a:latin typeface="+mj-lt"/>
              </a:rPr>
              <a:t>nghĩ</a:t>
            </a:r>
            <a:r>
              <a:rPr lang="vi-VN" sz="1800" b="1" dirty="0">
                <a:solidFill>
                  <a:srgbClr val="0000FF"/>
                </a:solidFill>
                <a:latin typeface="+mj-lt"/>
              </a:rPr>
              <a:t>, </a:t>
            </a:r>
            <a:r>
              <a:rPr lang="vi-VN" sz="1800" b="1" dirty="0" err="1">
                <a:solidFill>
                  <a:srgbClr val="0000FF"/>
                </a:solidFill>
                <a:latin typeface="+mj-lt"/>
              </a:rPr>
              <a:t>nói</a:t>
            </a:r>
            <a:r>
              <a:rPr lang="vi-VN" sz="1800" b="1" dirty="0">
                <a:solidFill>
                  <a:srgbClr val="0000FF"/>
                </a:solidFill>
                <a:latin typeface="+mj-lt"/>
              </a:rPr>
              <a:t> </a:t>
            </a:r>
            <a:r>
              <a:rPr lang="vi-VN" sz="1800" b="1" dirty="0" err="1">
                <a:solidFill>
                  <a:srgbClr val="0000FF"/>
                </a:solidFill>
                <a:latin typeface="+mj-lt"/>
              </a:rPr>
              <a:t>và</a:t>
            </a:r>
            <a:r>
              <a:rPr lang="vi-VN" sz="1800" b="1" dirty="0">
                <a:solidFill>
                  <a:srgbClr val="0000FF"/>
                </a:solidFill>
                <a:latin typeface="+mj-lt"/>
              </a:rPr>
              <a:t> </a:t>
            </a:r>
            <a:r>
              <a:rPr lang="vi-VN" sz="1800" b="1" dirty="0" err="1">
                <a:solidFill>
                  <a:srgbClr val="0000FF"/>
                </a:solidFill>
                <a:latin typeface="+mj-lt"/>
              </a:rPr>
              <a:t>làm</a:t>
            </a:r>
            <a:r>
              <a:rPr lang="vi-VN" sz="1800" b="1" dirty="0">
                <a:solidFill>
                  <a:srgbClr val="0000FF"/>
                </a:solidFill>
                <a:latin typeface="+mj-lt"/>
              </a:rPr>
              <a:t> theo </a:t>
            </a:r>
            <a:r>
              <a:rPr lang="vi-VN" sz="1800" b="1" dirty="0" err="1">
                <a:solidFill>
                  <a:srgbClr val="0000FF"/>
                </a:solidFill>
                <a:latin typeface="+mj-lt"/>
              </a:rPr>
              <a:t>đúng</a:t>
            </a:r>
            <a:r>
              <a:rPr lang="vi-VN" sz="1800" b="1" dirty="0">
                <a:solidFill>
                  <a:srgbClr val="0000FF"/>
                </a:solidFill>
                <a:latin typeface="+mj-lt"/>
              </a:rPr>
              <a:t> </a:t>
            </a:r>
            <a:r>
              <a:rPr lang="vi-VN" sz="1800" b="1" dirty="0" err="1">
                <a:solidFill>
                  <a:srgbClr val="0000FF"/>
                </a:solidFill>
                <a:latin typeface="+mj-lt"/>
              </a:rPr>
              <a:t>sự</a:t>
            </a:r>
            <a:r>
              <a:rPr lang="vi-VN" sz="1800" b="1" dirty="0">
                <a:solidFill>
                  <a:srgbClr val="0000FF"/>
                </a:solidFill>
                <a:latin typeface="+mj-lt"/>
              </a:rPr>
              <a:t> </a:t>
            </a:r>
            <a:r>
              <a:rPr lang="vi-VN" sz="1800" b="1" dirty="0" err="1">
                <a:solidFill>
                  <a:srgbClr val="0000FF"/>
                </a:solidFill>
                <a:latin typeface="+mj-lt"/>
              </a:rPr>
              <a:t>thật</a:t>
            </a:r>
            <a:r>
              <a:rPr lang="vi-VN" sz="1800" b="1" dirty="0">
                <a:solidFill>
                  <a:srgbClr val="0000FF"/>
                </a:solidFill>
                <a:latin typeface="+mj-lt"/>
              </a:rPr>
              <a:t>, </a:t>
            </a:r>
            <a:r>
              <a:rPr lang="vi-VN" sz="1800" b="1" dirty="0" err="1">
                <a:solidFill>
                  <a:srgbClr val="0000FF"/>
                </a:solidFill>
                <a:latin typeface="+mj-lt"/>
              </a:rPr>
              <a:t>bảo</a:t>
            </a:r>
            <a:r>
              <a:rPr lang="vi-VN" sz="1800" b="1" dirty="0">
                <a:solidFill>
                  <a:srgbClr val="0000FF"/>
                </a:solidFill>
                <a:latin typeface="+mj-lt"/>
              </a:rPr>
              <a:t> </a:t>
            </a:r>
            <a:r>
              <a:rPr lang="vi-VN" sz="1800" b="1" dirty="0" err="1">
                <a:solidFill>
                  <a:srgbClr val="0000FF"/>
                </a:solidFill>
                <a:latin typeface="+mj-lt"/>
              </a:rPr>
              <a:t>vệ</a:t>
            </a:r>
            <a:r>
              <a:rPr lang="vi-VN" sz="1800" b="1" dirty="0">
                <a:solidFill>
                  <a:srgbClr val="0000FF"/>
                </a:solidFill>
                <a:latin typeface="+mj-lt"/>
              </a:rPr>
              <a:t> </a:t>
            </a:r>
            <a:r>
              <a:rPr lang="vi-VN" sz="1800" b="1" dirty="0" err="1">
                <a:solidFill>
                  <a:srgbClr val="0000FF"/>
                </a:solidFill>
                <a:latin typeface="+mj-lt"/>
              </a:rPr>
              <a:t>sự</a:t>
            </a:r>
            <a:r>
              <a:rPr lang="vi-VN" sz="1800" b="1" dirty="0">
                <a:solidFill>
                  <a:srgbClr val="0000FF"/>
                </a:solidFill>
                <a:latin typeface="+mj-lt"/>
              </a:rPr>
              <a:t> </a:t>
            </a:r>
            <a:r>
              <a:rPr lang="vi-VN" sz="1800" b="1" dirty="0" err="1">
                <a:solidFill>
                  <a:srgbClr val="0000FF"/>
                </a:solidFill>
                <a:latin typeface="+mj-lt"/>
              </a:rPr>
              <a:t>thật</a:t>
            </a:r>
            <a:r>
              <a:rPr lang="vi-VN" sz="1800" b="1" dirty="0">
                <a:solidFill>
                  <a:srgbClr val="0000FF"/>
                </a:solidFill>
                <a:latin typeface="+mj-lt"/>
              </a:rPr>
              <a:t>.</a:t>
            </a:r>
          </a:p>
        </p:txBody>
      </p:sp>
      <p:sp>
        <p:nvSpPr>
          <p:cNvPr id="10" name="Hộp Văn bản 9">
            <a:extLst>
              <a:ext uri="{FF2B5EF4-FFF2-40B4-BE49-F238E27FC236}">
                <a16:creationId xmlns:a16="http://schemas.microsoft.com/office/drawing/2014/main" id="{955E4FBA-CAEC-4F5E-9FBC-5AC37A4F62E4}"/>
              </a:ext>
            </a:extLst>
          </p:cNvPr>
          <p:cNvSpPr txBox="1"/>
          <p:nvPr/>
        </p:nvSpPr>
        <p:spPr>
          <a:xfrm>
            <a:off x="1520788" y="1850112"/>
            <a:ext cx="5382344"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b</a:t>
            </a:r>
            <a:r>
              <a:rPr lang="vi-VN" sz="2400" b="1" dirty="0" err="1">
                <a:solidFill>
                  <a:srgbClr val="FF0000"/>
                </a:solidFill>
                <a:latin typeface="Times New Roman" panose="02020603050405020304" pitchFamily="18" charset="0"/>
                <a:cs typeface="Times New Roman" panose="02020603050405020304" pitchFamily="18" charset="0"/>
              </a:rPr>
              <a:t>iểu</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err="1">
                <a:solidFill>
                  <a:srgbClr val="FF0000"/>
                </a:solidFill>
                <a:latin typeface="Times New Roman" panose="02020603050405020304" pitchFamily="18" charset="0"/>
                <a:cs typeface="Times New Roman" panose="02020603050405020304" pitchFamily="18" charset="0"/>
              </a:rPr>
              <a:t>hiện</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err="1">
                <a:solidFill>
                  <a:srgbClr val="FF0000"/>
                </a:solidFill>
                <a:latin typeface="Times New Roman" panose="02020603050405020304" pitchFamily="18" charset="0"/>
                <a:cs typeface="Times New Roman" panose="02020603050405020304" pitchFamily="18" charset="0"/>
              </a:rPr>
              <a:t>của</a:t>
            </a:r>
            <a:r>
              <a:rPr lang="vi-VN" sz="2400" b="1" dirty="0">
                <a:solidFill>
                  <a:srgbClr val="FF0000"/>
                </a:solidFill>
                <a:latin typeface="Times New Roman" panose="02020603050405020304" pitchFamily="18" charset="0"/>
                <a:cs typeface="Times New Roman" panose="02020603050405020304" pitchFamily="18" charset="0"/>
              </a:rPr>
              <a:t> tôn </a:t>
            </a:r>
            <a:r>
              <a:rPr lang="vi-VN" sz="2400" b="1" dirty="0" err="1">
                <a:solidFill>
                  <a:srgbClr val="FF0000"/>
                </a:solidFill>
                <a:latin typeface="Times New Roman" panose="02020603050405020304" pitchFamily="18" charset="0"/>
                <a:cs typeface="Times New Roman" panose="02020603050405020304" pitchFamily="18" charset="0"/>
              </a:rPr>
              <a:t>trọng</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err="1">
                <a:solidFill>
                  <a:srgbClr val="FF0000"/>
                </a:solidFill>
                <a:latin typeface="Times New Roman" panose="02020603050405020304" pitchFamily="18" charset="0"/>
                <a:cs typeface="Times New Roman" panose="02020603050405020304" pitchFamily="18" charset="0"/>
              </a:rPr>
              <a:t>sự</a:t>
            </a:r>
            <a:r>
              <a:rPr lang="vi-VN" sz="2400" b="1" dirty="0">
                <a:solidFill>
                  <a:srgbClr val="FF0000"/>
                </a:solidFill>
                <a:latin typeface="Times New Roman" panose="02020603050405020304" pitchFamily="18" charset="0"/>
                <a:cs typeface="Times New Roman" panose="02020603050405020304" pitchFamily="18" charset="0"/>
              </a:rPr>
              <a:t> </a:t>
            </a:r>
            <a:r>
              <a:rPr lang="vi-VN" sz="2400" b="1" dirty="0" err="1">
                <a:solidFill>
                  <a:srgbClr val="FF0000"/>
                </a:solidFill>
                <a:latin typeface="Times New Roman" panose="02020603050405020304" pitchFamily="18" charset="0"/>
                <a:cs typeface="Times New Roman" panose="02020603050405020304" pitchFamily="18" charset="0"/>
              </a:rPr>
              <a:t>thật</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0EAA20CD-61C9-4A91-95D0-AC88F4712C2C}"/>
              </a:ext>
            </a:extLst>
          </p:cNvPr>
          <p:cNvSpPr txBox="1"/>
          <p:nvPr/>
        </p:nvSpPr>
        <p:spPr>
          <a:xfrm>
            <a:off x="395831" y="1934002"/>
            <a:ext cx="7920585" cy="2585323"/>
          </a:xfrm>
          <a:prstGeom prst="rect">
            <a:avLst/>
          </a:prstGeom>
          <a:noFill/>
        </p:spPr>
        <p:txBody>
          <a:bodyPr wrap="square">
            <a:spAutoFit/>
          </a:bodyPr>
          <a:lstStyle/>
          <a:p>
            <a:r>
              <a:rPr lang="nl-NL" sz="1800" b="1" dirty="0">
                <a:solidFill>
                  <a:srgbClr val="FF0000"/>
                </a:solidFill>
                <a:latin typeface="Times New Roman" panose="02020603050405020304" pitchFamily="18" charset="0"/>
                <a:cs typeface="Times New Roman" panose="02020603050405020304" pitchFamily="18" charset="0"/>
              </a:rPr>
              <a:t>- Một số biểu hiện của tôn trọng sự thật thường gặp:</a:t>
            </a:r>
            <a:endParaRPr lang="vi-VN" sz="1800" b="1" dirty="0">
              <a:solidFill>
                <a:srgbClr val="FF0000"/>
              </a:solidFill>
              <a:latin typeface="Times New Roman" panose="02020603050405020304" pitchFamily="18" charset="0"/>
              <a:cs typeface="Times New Roman" panose="02020603050405020304" pitchFamily="18" charset="0"/>
            </a:endParaRPr>
          </a:p>
          <a:p>
            <a:r>
              <a:rPr lang="vi-VN" sz="1800" b="1" dirty="0">
                <a:solidFill>
                  <a:srgbClr val="0000FF"/>
                </a:solidFill>
                <a:latin typeface="Times New Roman" panose="02020603050405020304" pitchFamily="18" charset="0"/>
                <a:cs typeface="Times New Roman" panose="02020603050405020304" pitchFamily="18" charset="0"/>
              </a:rPr>
              <a:t>+ </a:t>
            </a:r>
            <a:r>
              <a:rPr lang="vi-VN" sz="1800" b="1" dirty="0" err="1">
                <a:solidFill>
                  <a:srgbClr val="0000FF"/>
                </a:solidFill>
                <a:latin typeface="Times New Roman" panose="02020603050405020304" pitchFamily="18" charset="0"/>
                <a:cs typeface="Times New Roman" panose="02020603050405020304" pitchFamily="18" charset="0"/>
              </a:rPr>
              <a:t>Sống</a:t>
            </a:r>
            <a:r>
              <a:rPr lang="vi-VN" sz="1800" b="1" dirty="0">
                <a:solidFill>
                  <a:srgbClr val="0000FF"/>
                </a:solidFill>
                <a:latin typeface="Times New Roman" panose="02020603050405020304" pitchFamily="18" charset="0"/>
                <a:cs typeface="Times New Roman" panose="02020603050405020304" pitchFamily="18" charset="0"/>
              </a:rPr>
              <a:t> ngay </a:t>
            </a:r>
            <a:r>
              <a:rPr lang="vi-VN" sz="1800" b="1" dirty="0" err="1">
                <a:solidFill>
                  <a:srgbClr val="0000FF"/>
                </a:solidFill>
                <a:latin typeface="Times New Roman" panose="02020603050405020304" pitchFamily="18" charset="0"/>
                <a:cs typeface="Times New Roman" panose="02020603050405020304" pitchFamily="18" charset="0"/>
              </a:rPr>
              <a:t>thẳng</a:t>
            </a:r>
            <a:r>
              <a:rPr lang="vi-VN" sz="1800" b="1" dirty="0">
                <a:solidFill>
                  <a:srgbClr val="0000FF"/>
                </a:solidFill>
                <a:latin typeface="Times New Roman" panose="02020603050405020304" pitchFamily="18" charset="0"/>
                <a:cs typeface="Times New Roman" panose="02020603050405020304" pitchFamily="18" charset="0"/>
              </a:rPr>
              <a:t>, </a:t>
            </a:r>
            <a:r>
              <a:rPr lang="vi-VN" sz="1800" b="1" dirty="0" err="1">
                <a:solidFill>
                  <a:srgbClr val="0000FF"/>
                </a:solidFill>
                <a:latin typeface="Times New Roman" panose="02020603050405020304" pitchFamily="18" charset="0"/>
                <a:cs typeface="Times New Roman" panose="02020603050405020304" pitchFamily="18" charset="0"/>
              </a:rPr>
              <a:t>thật</a:t>
            </a:r>
            <a:r>
              <a:rPr lang="vi-VN" sz="1800" b="1" dirty="0">
                <a:solidFill>
                  <a:srgbClr val="0000FF"/>
                </a:solidFill>
                <a:latin typeface="Times New Roman" panose="02020603050405020304" pitchFamily="18" charset="0"/>
                <a:cs typeface="Times New Roman" panose="02020603050405020304" pitchFamily="18" charset="0"/>
              </a:rPr>
              <a:t> </a:t>
            </a:r>
            <a:r>
              <a:rPr lang="vi-VN" sz="1800" b="1" dirty="0" err="1">
                <a:solidFill>
                  <a:srgbClr val="0000FF"/>
                </a:solidFill>
                <a:latin typeface="Times New Roman" panose="02020603050405020304" pitchFamily="18" charset="0"/>
                <a:cs typeface="Times New Roman" panose="02020603050405020304" pitchFamily="18" charset="0"/>
              </a:rPr>
              <a:t>thà</a:t>
            </a:r>
            <a:endParaRPr lang="vi-VN" sz="1800" b="1" dirty="0">
              <a:solidFill>
                <a:srgbClr val="0000FF"/>
              </a:solidFill>
              <a:latin typeface="Times New Roman" panose="02020603050405020304" pitchFamily="18" charset="0"/>
              <a:cs typeface="Times New Roman" panose="02020603050405020304" pitchFamily="18" charset="0"/>
            </a:endParaRPr>
          </a:p>
          <a:p>
            <a:r>
              <a:rPr lang="nl-NL" sz="1800" b="1" dirty="0">
                <a:solidFill>
                  <a:srgbClr val="0000FF"/>
                </a:solidFill>
                <a:latin typeface="Times New Roman" panose="02020603050405020304" pitchFamily="18" charset="0"/>
                <a:cs typeface="Times New Roman" panose="02020603050405020304" pitchFamily="18" charset="0"/>
              </a:rPr>
              <a:t>+ Dám nhận lỗi khi làm sai</a:t>
            </a:r>
            <a:endParaRPr lang="vi-VN" sz="1800" b="1" dirty="0">
              <a:solidFill>
                <a:srgbClr val="0000FF"/>
              </a:solidFill>
              <a:latin typeface="Times New Roman" panose="02020603050405020304" pitchFamily="18" charset="0"/>
              <a:cs typeface="Times New Roman" panose="02020603050405020304" pitchFamily="18" charset="0"/>
            </a:endParaRPr>
          </a:p>
          <a:p>
            <a:r>
              <a:rPr lang="nl-NL" sz="1800" b="1" dirty="0">
                <a:solidFill>
                  <a:srgbClr val="0000FF"/>
                </a:solidFill>
                <a:latin typeface="Times New Roman" panose="02020603050405020304" pitchFamily="18" charset="0"/>
                <a:cs typeface="Times New Roman" panose="02020603050405020304" pitchFamily="18" charset="0"/>
              </a:rPr>
              <a:t>+ Dũng cảm nói lên sự thật</a:t>
            </a:r>
            <a:endParaRPr lang="vi-VN" sz="1800" b="1" dirty="0">
              <a:solidFill>
                <a:srgbClr val="0000FF"/>
              </a:solidFill>
              <a:latin typeface="Times New Roman" panose="02020603050405020304" pitchFamily="18" charset="0"/>
              <a:cs typeface="Times New Roman" panose="02020603050405020304" pitchFamily="18" charset="0"/>
            </a:endParaRPr>
          </a:p>
          <a:p>
            <a:r>
              <a:rPr lang="nl-NL" sz="1800" b="1" dirty="0">
                <a:solidFill>
                  <a:srgbClr val="0000FF"/>
                </a:solidFill>
                <a:latin typeface="Times New Roman" panose="02020603050405020304" pitchFamily="18" charset="0"/>
                <a:cs typeface="Times New Roman" panose="02020603050405020304" pitchFamily="18" charset="0"/>
              </a:rPr>
              <a:t>+ Không che dấu, bao che cho các hành động sai trái</a:t>
            </a:r>
            <a:endParaRPr lang="vi-VN" sz="1800" b="1" dirty="0">
              <a:solidFill>
                <a:srgbClr val="0000FF"/>
              </a:solidFill>
              <a:latin typeface="Times New Roman" panose="02020603050405020304" pitchFamily="18" charset="0"/>
              <a:cs typeface="Times New Roman" panose="02020603050405020304" pitchFamily="18" charset="0"/>
            </a:endParaRPr>
          </a:p>
          <a:p>
            <a:r>
              <a:rPr lang="nl-NL" sz="1800" b="1" dirty="0">
                <a:solidFill>
                  <a:srgbClr val="0000FF"/>
                </a:solidFill>
                <a:latin typeface="Times New Roman" panose="02020603050405020304" pitchFamily="18" charset="0"/>
                <a:cs typeface="Times New Roman" panose="02020603050405020304" pitchFamily="18" charset="0"/>
              </a:rPr>
              <a:t>+ Chấp nhận mọi hậu quả khi sự thật được sáng tỏ</a:t>
            </a:r>
            <a:endParaRPr lang="vi-VN" sz="1800" b="1" dirty="0">
              <a:solidFill>
                <a:srgbClr val="0000FF"/>
              </a:solidFill>
              <a:latin typeface="Times New Roman" panose="02020603050405020304" pitchFamily="18" charset="0"/>
              <a:cs typeface="Times New Roman" panose="02020603050405020304" pitchFamily="18" charset="0"/>
            </a:endParaRPr>
          </a:p>
          <a:p>
            <a:r>
              <a:rPr lang="nl-NL" sz="1800" b="1" dirty="0">
                <a:solidFill>
                  <a:srgbClr val="0000FF"/>
                </a:solidFill>
                <a:latin typeface="Times New Roman" panose="02020603050405020304" pitchFamily="18" charset="0"/>
                <a:cs typeface="Times New Roman" panose="02020603050405020304" pitchFamily="18" charset="0"/>
              </a:rPr>
              <a:t>+ Đấu tranh để bảo vệ sự thật</a:t>
            </a:r>
            <a:endParaRPr lang="vi-VN" sz="1800" b="1" dirty="0">
              <a:solidFill>
                <a:srgbClr val="0000FF"/>
              </a:solidFill>
              <a:latin typeface="Times New Roman" panose="02020603050405020304" pitchFamily="18" charset="0"/>
              <a:cs typeface="Times New Roman" panose="02020603050405020304" pitchFamily="18" charset="0"/>
            </a:endParaRPr>
          </a:p>
          <a:p>
            <a:r>
              <a:rPr lang="nl-NL" sz="1800" b="1" dirty="0">
                <a:solidFill>
                  <a:srgbClr val="0000FF"/>
                </a:solidFill>
                <a:latin typeface="Times New Roman" panose="02020603050405020304" pitchFamily="18" charset="0"/>
                <a:cs typeface="Times New Roman" panose="02020603050405020304" pitchFamily="18" charset="0"/>
              </a:rPr>
              <a:t>+ Có ý thức bảo vệ, gìn giữ sự thật</a:t>
            </a:r>
            <a:endParaRPr lang="vi-VN" sz="1800" b="1" dirty="0">
              <a:solidFill>
                <a:srgbClr val="0000FF"/>
              </a:solidFill>
              <a:latin typeface="Times New Roman" panose="02020603050405020304" pitchFamily="18" charset="0"/>
              <a:cs typeface="Times New Roman" panose="02020603050405020304" pitchFamily="18" charset="0"/>
            </a:endParaRPr>
          </a:p>
          <a:p>
            <a:r>
              <a:rPr lang="nl-NL" sz="1800" b="1" dirty="0">
                <a:solidFill>
                  <a:srgbClr val="0000FF"/>
                </a:solidFill>
                <a:latin typeface="Times New Roman" panose="02020603050405020304" pitchFamily="18" charset="0"/>
                <a:cs typeface="Times New Roman" panose="02020603050405020304" pitchFamily="18" charset="0"/>
              </a:rPr>
              <a:t>+ Lên án, bài trừ những sự việc sai trái</a:t>
            </a:r>
            <a:endParaRPr lang="en-US" dirty="0"/>
          </a:p>
        </p:txBody>
      </p:sp>
    </p:spTree>
    <p:extLst>
      <p:ext uri="{BB962C8B-B14F-4D97-AF65-F5344CB8AC3E}">
        <p14:creationId xmlns:p14="http://schemas.microsoft.com/office/powerpoint/2010/main" val="30342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grpId="1" nodeType="clickEffect">
                                  <p:stCondLst>
                                    <p:cond delay="0"/>
                                  </p:stCondLst>
                                  <p:childTnLst>
                                    <p:animEffect transition="out" filter="barn(inVertic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6" grpId="1"/>
      <p:bldP spid="8" grpId="0"/>
      <p:bldP spid="10" grpId="0"/>
      <p:bldP spid="10"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475E28A-F58E-429A-993F-7A64411CD36E}"/>
              </a:ext>
            </a:extLst>
          </p:cNvPr>
          <p:cNvSpPr/>
          <p:nvPr/>
        </p:nvSpPr>
        <p:spPr>
          <a:xfrm>
            <a:off x="1187624" y="339502"/>
            <a:ext cx="6298519" cy="369332"/>
          </a:xfrm>
          <a:prstGeom prst="rect">
            <a:avLst/>
          </a:prstGeom>
          <a:noFill/>
        </p:spPr>
        <p:txBody>
          <a:bodyPr wrap="none" lIns="91440" tIns="45720" rIns="91440" bIns="45720">
            <a:spAutoFit/>
          </a:bodyPr>
          <a:lstStyle/>
          <a:p>
            <a:pPr algn="ctr"/>
            <a:r>
              <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BIỂU HIỆN CỦA NGƯỜI KHÔNG TÔN TRỌNG SỰ THẬT</a:t>
            </a:r>
            <a:endParaRPr lang="en-US"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FF58D274-CC23-4E27-9418-453637E9AE5A}"/>
              </a:ext>
            </a:extLst>
          </p:cNvPr>
          <p:cNvSpPr txBox="1"/>
          <p:nvPr/>
        </p:nvSpPr>
        <p:spPr>
          <a:xfrm>
            <a:off x="1043608" y="892863"/>
            <a:ext cx="7704856" cy="3357137"/>
          </a:xfrm>
          <a:prstGeom prst="rect">
            <a:avLst/>
          </a:prstGeom>
          <a:noFill/>
        </p:spPr>
        <p:txBody>
          <a:bodyPr wrap="square">
            <a:spAutoFit/>
          </a:bodyPr>
          <a:lstStyle/>
          <a:p>
            <a:pPr>
              <a:lnSpc>
                <a:spcPct val="150000"/>
              </a:lnSpc>
            </a:pPr>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Nói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dối</a:t>
            </a:r>
            <a:r>
              <a:rPr lang="en-US" sz="2400" b="1" dirty="0">
                <a:solidFill>
                  <a:srgbClr val="0000FF"/>
                </a:solidFill>
                <a:latin typeface="Times New Roman" panose="02020603050405020304" pitchFamily="18" charset="0"/>
                <a:cs typeface="Times New Roman" panose="02020603050405020304" pitchFamily="18" charset="0"/>
              </a:rPr>
              <a:t>. </a:t>
            </a:r>
          </a:p>
          <a:p>
            <a:pPr>
              <a:lnSpc>
                <a:spcPct val="150000"/>
              </a:lnSpc>
            </a:pPr>
            <a:r>
              <a:rPr lang="en-US" sz="2400" b="1" dirty="0">
                <a:solidFill>
                  <a:srgbClr val="0000FF"/>
                </a:solidFill>
                <a:latin typeface="Times New Roman" panose="02020603050405020304" pitchFamily="18" charset="0"/>
                <a:cs typeface="Times New Roman" panose="02020603050405020304" pitchFamily="18" charset="0"/>
              </a:rPr>
              <a:t>+ Bao </a:t>
            </a:r>
            <a:r>
              <a:rPr lang="en-US" sz="2400" b="1" dirty="0" err="1">
                <a:solidFill>
                  <a:srgbClr val="0000FF"/>
                </a:solidFill>
                <a:latin typeface="Times New Roman" panose="02020603050405020304" pitchFamily="18" charset="0"/>
                <a:cs typeface="Times New Roman" panose="02020603050405020304" pitchFamily="18" charset="0"/>
              </a:rPr>
              <a:t>che</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khác</a:t>
            </a:r>
            <a:r>
              <a:rPr lang="en-US" sz="24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400" b="1" dirty="0">
                <a:solidFill>
                  <a:srgbClr val="0000FF"/>
                </a:solidFill>
                <a:latin typeface="Times New Roman" panose="02020603050405020304" pitchFamily="18" charset="0"/>
                <a:cs typeface="Times New Roman" panose="02020603050405020304" pitchFamily="18" charset="0"/>
              </a:rPr>
              <a:t>+ Gian </a:t>
            </a:r>
            <a:r>
              <a:rPr lang="en-US" sz="2400" b="1" dirty="0" err="1">
                <a:solidFill>
                  <a:srgbClr val="0000FF"/>
                </a:solidFill>
                <a:latin typeface="Times New Roman" panose="02020603050405020304" pitchFamily="18" charset="0"/>
                <a:cs typeface="Times New Roman" panose="02020603050405020304" pitchFamily="18" charset="0"/>
              </a:rPr>
              <a:t>lận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kiểm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tra</a:t>
            </a:r>
            <a:r>
              <a:rPr lang="en-US" sz="2400" b="1" dirty="0">
                <a:solidFill>
                  <a:srgbClr val="0000FF"/>
                </a:solidFill>
                <a:latin typeface="Times New Roman" panose="02020603050405020304" pitchFamily="18" charset="0"/>
                <a:cs typeface="Times New Roman" panose="02020603050405020304" pitchFamily="18" charset="0"/>
              </a:rPr>
              <a:t>. </a:t>
            </a:r>
          </a:p>
          <a:p>
            <a:pPr>
              <a:lnSpc>
                <a:spcPct val="150000"/>
              </a:lnSpc>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Đổ</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lỗi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khác</a:t>
            </a:r>
            <a:r>
              <a:rPr lang="en-US" sz="2400" b="1" dirty="0">
                <a:solidFill>
                  <a:srgbClr val="0000FF"/>
                </a:solidFill>
                <a:latin typeface="Times New Roman" panose="02020603050405020304" pitchFamily="18" charset="0"/>
                <a:cs typeface="Times New Roman" panose="02020603050405020304" pitchFamily="18" charset="0"/>
              </a:rPr>
              <a:t>. </a:t>
            </a:r>
          </a:p>
          <a:p>
            <a:pPr>
              <a:lnSpc>
                <a:spcPct val="150000"/>
              </a:lnSpc>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minh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việc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sai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mình</a:t>
            </a:r>
            <a:r>
              <a:rPr lang="en-US" sz="24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Trộm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cắp</a:t>
            </a:r>
            <a:r>
              <a:rPr lang="en-US" sz="2400" b="1" dirty="0">
                <a:solidFill>
                  <a:srgbClr val="0000FF"/>
                </a:solidFill>
                <a:latin typeface="Times New Roman" panose="02020603050405020304" pitchFamily="18" charset="0"/>
                <a:cs typeface="Times New Roman" panose="02020603050405020304" pitchFamily="18" charset="0"/>
              </a:rPr>
              <a:t>.. . . . . </a:t>
            </a:r>
            <a:endParaRPr lang="en-US" sz="2400" dirty="0"/>
          </a:p>
        </p:txBody>
      </p:sp>
    </p:spTree>
    <p:extLst>
      <p:ext uri="{BB962C8B-B14F-4D97-AF65-F5344CB8AC3E}">
        <p14:creationId xmlns:p14="http://schemas.microsoft.com/office/powerpoint/2010/main" val="32021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728" y="248488"/>
            <a:ext cx="4583306" cy="369332"/>
          </a:xfrm>
          <a:prstGeom prst="rect">
            <a:avLst/>
          </a:prstGeom>
        </p:spPr>
        <p:txBody>
          <a:bodyPr wrap="none">
            <a:spAutoFit/>
          </a:bodyPr>
          <a:lstStyle/>
          <a:p>
            <a:pPr>
              <a:tabLst>
                <a:tab pos="219075" algn="l"/>
              </a:tabLst>
            </a:pPr>
            <a:r>
              <a:rPr lang="en-US" b="1" dirty="0" err="1">
                <a:latin typeface="Times New Roman" panose="02020603050405020304" pitchFamily="18" charset="0"/>
                <a:ea typeface="Arial" panose="020B0604020202020204" pitchFamily="34" charset="0"/>
                <a:cs typeface="Times New Roman" panose="02020603050405020304" pitchFamily="18" charset="0"/>
              </a:rPr>
              <a:t>Quan</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sát</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hình</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ảnh</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và</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trả</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lời</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các</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câu</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hỏi</a:t>
            </a:r>
            <a:r>
              <a:rPr lang="en-US" b="1" dirty="0">
                <a:latin typeface="Times New Roman" panose="02020603050405020304" pitchFamily="18" charset="0"/>
                <a:ea typeface="Arial" panose="020B0604020202020204" pitchFamily="34" charset="0"/>
                <a:cs typeface="Times New Roman" panose="02020603050405020304" pitchFamily="18" charset="0"/>
              </a:rPr>
              <a:t> </a:t>
            </a:r>
            <a:r>
              <a:rPr lang="en-US" b="1" dirty="0" err="1">
                <a:latin typeface="Times New Roman" panose="02020603050405020304" pitchFamily="18" charset="0"/>
                <a:ea typeface="Arial" panose="020B0604020202020204" pitchFamily="34" charset="0"/>
                <a:cs typeface="Times New Roman" panose="02020603050405020304" pitchFamily="18" charset="0"/>
              </a:rPr>
              <a:t>sau</a:t>
            </a:r>
            <a:r>
              <a:rPr lang="en-US" b="1"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699" y="952960"/>
            <a:ext cx="4115807" cy="313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9702" y="1058092"/>
            <a:ext cx="4303581" cy="290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336718" y="711844"/>
            <a:ext cx="1861457" cy="8650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7305546" y="597374"/>
            <a:ext cx="1657738" cy="8650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5444088" y="798115"/>
            <a:ext cx="1596935" cy="715581"/>
          </a:xfrm>
          <a:prstGeom prst="rect">
            <a:avLst/>
          </a:prstGeom>
          <a:noFill/>
        </p:spPr>
        <p:txBody>
          <a:bodyPr wrap="square" rtlCol="0">
            <a:spAutoFit/>
          </a:bodyPr>
          <a:lstStyle/>
          <a:p>
            <a:pPr algn="ctr"/>
            <a:r>
              <a:rPr lang="en-US" sz="1350" dirty="0" err="1"/>
              <a:t>Tớ</a:t>
            </a:r>
            <a:r>
              <a:rPr lang="en-US" sz="1350" dirty="0"/>
              <a:t> </a:t>
            </a:r>
            <a:r>
              <a:rPr lang="en-US" sz="1350" dirty="0" err="1"/>
              <a:t>không</a:t>
            </a:r>
            <a:r>
              <a:rPr lang="en-US" sz="1350" dirty="0"/>
              <a:t> </a:t>
            </a:r>
            <a:r>
              <a:rPr lang="en-US" sz="1350" dirty="0" err="1"/>
              <a:t>nghĩ</a:t>
            </a:r>
            <a:r>
              <a:rPr lang="en-US" sz="1350" dirty="0"/>
              <a:t> </a:t>
            </a:r>
            <a:r>
              <a:rPr lang="en-US" sz="1350" dirty="0" err="1"/>
              <a:t>nói</a:t>
            </a:r>
            <a:r>
              <a:rPr lang="en-US" sz="1350" dirty="0"/>
              <a:t> </a:t>
            </a:r>
            <a:r>
              <a:rPr lang="en-US" sz="1350" dirty="0" err="1"/>
              <a:t>dối</a:t>
            </a:r>
            <a:r>
              <a:rPr lang="en-US" sz="1350" dirty="0"/>
              <a:t> </a:t>
            </a:r>
            <a:r>
              <a:rPr lang="en-US" sz="1350" dirty="0" err="1"/>
              <a:t>lại</a:t>
            </a:r>
            <a:r>
              <a:rPr lang="en-US" sz="1350" dirty="0"/>
              <a:t> </a:t>
            </a:r>
            <a:r>
              <a:rPr lang="en-US" sz="1350" dirty="0" err="1"/>
              <a:t>ảnh</a:t>
            </a:r>
            <a:r>
              <a:rPr lang="en-US" sz="1350" dirty="0"/>
              <a:t> </a:t>
            </a:r>
            <a:r>
              <a:rPr lang="en-US" sz="1350" dirty="0" err="1"/>
              <a:t>hưởng</a:t>
            </a:r>
            <a:r>
              <a:rPr lang="en-US" sz="1350" dirty="0"/>
              <a:t> </a:t>
            </a:r>
            <a:r>
              <a:rPr lang="en-US" sz="1350" dirty="0" err="1"/>
              <a:t>như</a:t>
            </a:r>
            <a:r>
              <a:rPr lang="en-US" sz="1350" dirty="0"/>
              <a:t> </a:t>
            </a:r>
            <a:r>
              <a:rPr lang="en-US" sz="1350" dirty="0" err="1"/>
              <a:t>thế</a:t>
            </a:r>
            <a:endParaRPr lang="en-US" sz="1350" dirty="0"/>
          </a:p>
        </p:txBody>
      </p:sp>
      <p:sp>
        <p:nvSpPr>
          <p:cNvPr id="8" name="TextBox 7"/>
          <p:cNvSpPr txBox="1"/>
          <p:nvPr/>
        </p:nvSpPr>
        <p:spPr>
          <a:xfrm>
            <a:off x="7435954" y="804564"/>
            <a:ext cx="1385898" cy="507831"/>
          </a:xfrm>
          <a:prstGeom prst="rect">
            <a:avLst/>
          </a:prstGeom>
          <a:noFill/>
        </p:spPr>
        <p:txBody>
          <a:bodyPr wrap="square" rtlCol="0">
            <a:spAutoFit/>
          </a:bodyPr>
          <a:lstStyle/>
          <a:p>
            <a:pPr algn="ctr"/>
            <a:r>
              <a:rPr lang="en-US" sz="1350" dirty="0" err="1"/>
              <a:t>Tớ</a:t>
            </a:r>
            <a:r>
              <a:rPr lang="en-US" sz="1350" dirty="0"/>
              <a:t> </a:t>
            </a:r>
            <a:r>
              <a:rPr lang="en-US" sz="1350" dirty="0" err="1"/>
              <a:t>cảm</a:t>
            </a:r>
            <a:r>
              <a:rPr lang="en-US" sz="1350" dirty="0"/>
              <a:t> </a:t>
            </a:r>
            <a:r>
              <a:rPr lang="en-US" sz="1350" dirty="0" err="1"/>
              <a:t>thấy</a:t>
            </a:r>
            <a:r>
              <a:rPr lang="en-US" sz="1350" dirty="0"/>
              <a:t> </a:t>
            </a:r>
            <a:r>
              <a:rPr lang="en-US" sz="1350" dirty="0" err="1"/>
              <a:t>rất</a:t>
            </a:r>
            <a:r>
              <a:rPr lang="en-US" sz="1350" dirty="0"/>
              <a:t> lo </a:t>
            </a:r>
            <a:r>
              <a:rPr lang="en-US" sz="1350" dirty="0" err="1"/>
              <a:t>lắng</a:t>
            </a:r>
            <a:r>
              <a:rPr lang="en-US" sz="1350" dirty="0"/>
              <a:t> </a:t>
            </a:r>
            <a:r>
              <a:rPr lang="en-US" sz="1350" dirty="0" err="1"/>
              <a:t>và</a:t>
            </a:r>
            <a:r>
              <a:rPr lang="en-US" sz="1350" dirty="0"/>
              <a:t> </a:t>
            </a:r>
            <a:r>
              <a:rPr lang="en-US" sz="1350" dirty="0" err="1"/>
              <a:t>xấu</a:t>
            </a:r>
            <a:r>
              <a:rPr lang="en-US" sz="1350" dirty="0"/>
              <a:t> </a:t>
            </a:r>
            <a:r>
              <a:rPr lang="en-US" sz="1350" dirty="0" err="1"/>
              <a:t>hổ</a:t>
            </a:r>
            <a:endParaRPr lang="en-US" sz="1350" dirty="0"/>
          </a:p>
        </p:txBody>
      </p:sp>
      <p:sp>
        <p:nvSpPr>
          <p:cNvPr id="9" name="Oval 8"/>
          <p:cNvSpPr/>
          <p:nvPr/>
        </p:nvSpPr>
        <p:spPr>
          <a:xfrm>
            <a:off x="4560877" y="989429"/>
            <a:ext cx="445464" cy="4729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649904" y="1026796"/>
            <a:ext cx="199756" cy="415498"/>
          </a:xfrm>
          <a:prstGeom prst="rect">
            <a:avLst/>
          </a:prstGeom>
          <a:noFill/>
        </p:spPr>
        <p:txBody>
          <a:bodyPr wrap="square" rtlCol="0">
            <a:spAutoFit/>
          </a:bodyPr>
          <a:lstStyle/>
          <a:p>
            <a:r>
              <a:rPr lang="en-US" sz="2100" b="1" dirty="0">
                <a:solidFill>
                  <a:schemeClr val="bg1"/>
                </a:solidFill>
              </a:rPr>
              <a:t>2</a:t>
            </a:r>
          </a:p>
        </p:txBody>
      </p:sp>
      <p:sp>
        <p:nvSpPr>
          <p:cNvPr id="11" name="Rectangle 2"/>
          <p:cNvSpPr>
            <a:spLocks noChangeArrowheads="1"/>
          </p:cNvSpPr>
          <p:nvPr/>
        </p:nvSpPr>
        <p:spPr bwMode="auto">
          <a:xfrm>
            <a:off x="1" y="6198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a:latin typeface="Arial" panose="020B0604020202020204" pitchFamily="34" charset="0"/>
            </a:endParaRPr>
          </a:p>
        </p:txBody>
      </p:sp>
      <p:sp>
        <p:nvSpPr>
          <p:cNvPr id="12" name="Rectangle 3"/>
          <p:cNvSpPr>
            <a:spLocks noChangeArrowheads="1"/>
          </p:cNvSpPr>
          <p:nvPr/>
        </p:nvSpPr>
        <p:spPr bwMode="auto">
          <a:xfrm>
            <a:off x="383800" y="4136876"/>
            <a:ext cx="8532209" cy="900246"/>
          </a:xfrm>
          <a:prstGeom prst="rect">
            <a:avLst/>
          </a:prstGeom>
          <a:blipFill>
            <a:blip r:embed="rId4"/>
            <a:tile tx="0" ty="0" sx="100000" sy="100000" flip="none" algn="tl"/>
          </a:blipFill>
          <a:ln>
            <a:noFill/>
          </a:ln>
          <a:effec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838200" algn="l"/>
              </a:tabLst>
              <a:defRPr>
                <a:solidFill>
                  <a:schemeClr val="tx1"/>
                </a:solidFill>
                <a:latin typeface="Arial" panose="020B0604020202020204" pitchFamily="34" charset="0"/>
              </a:defRPr>
            </a:lvl1pPr>
            <a:lvl2pPr eaLnBrk="0" fontAlgn="base" hangingPunct="0">
              <a:spcBef>
                <a:spcPct val="0"/>
              </a:spcBef>
              <a:spcAft>
                <a:spcPct val="0"/>
              </a:spcAft>
              <a:tabLst>
                <a:tab pos="838200" algn="l"/>
              </a:tabLst>
              <a:defRPr>
                <a:solidFill>
                  <a:schemeClr val="tx1"/>
                </a:solidFill>
                <a:latin typeface="Arial" panose="020B0604020202020204" pitchFamily="34" charset="0"/>
              </a:defRPr>
            </a:lvl2pPr>
            <a:lvl3pPr eaLnBrk="0" fontAlgn="base" hangingPunct="0">
              <a:spcBef>
                <a:spcPct val="0"/>
              </a:spcBef>
              <a:spcAft>
                <a:spcPct val="0"/>
              </a:spcAft>
              <a:tabLst>
                <a:tab pos="838200" algn="l"/>
              </a:tabLst>
              <a:defRPr>
                <a:solidFill>
                  <a:schemeClr val="tx1"/>
                </a:solidFill>
                <a:latin typeface="Arial" panose="020B0604020202020204" pitchFamily="34" charset="0"/>
              </a:defRPr>
            </a:lvl3pPr>
            <a:lvl4pPr eaLnBrk="0" fontAlgn="base" hangingPunct="0">
              <a:spcBef>
                <a:spcPct val="0"/>
              </a:spcBef>
              <a:spcAft>
                <a:spcPct val="0"/>
              </a:spcAft>
              <a:tabLst>
                <a:tab pos="838200" algn="l"/>
              </a:tabLst>
              <a:defRPr>
                <a:solidFill>
                  <a:schemeClr val="tx1"/>
                </a:solidFill>
                <a:latin typeface="Arial" panose="020B0604020202020204" pitchFamily="34" charset="0"/>
              </a:defRPr>
            </a:lvl4pPr>
            <a:lvl5pPr eaLnBrk="0" fontAlgn="base" hangingPunct="0">
              <a:spcBef>
                <a:spcPct val="0"/>
              </a:spcBef>
              <a:spcAft>
                <a:spcPct val="0"/>
              </a:spcAft>
              <a:tabLst>
                <a:tab pos="838200" algn="l"/>
              </a:tabLst>
              <a:defRPr>
                <a:solidFill>
                  <a:schemeClr val="tx1"/>
                </a:solidFill>
                <a:latin typeface="Arial" panose="020B0604020202020204" pitchFamily="34" charset="0"/>
              </a:defRPr>
            </a:lvl5pPr>
            <a:lvl6pPr eaLnBrk="0" fontAlgn="base" hangingPunct="0">
              <a:spcBef>
                <a:spcPct val="0"/>
              </a:spcBef>
              <a:spcAft>
                <a:spcPct val="0"/>
              </a:spcAft>
              <a:tabLst>
                <a:tab pos="838200" algn="l"/>
              </a:tabLst>
              <a:defRPr>
                <a:solidFill>
                  <a:schemeClr val="tx1"/>
                </a:solidFill>
                <a:latin typeface="Arial" panose="020B0604020202020204" pitchFamily="34" charset="0"/>
              </a:defRPr>
            </a:lvl6pPr>
            <a:lvl7pPr eaLnBrk="0" fontAlgn="base" hangingPunct="0">
              <a:spcBef>
                <a:spcPct val="0"/>
              </a:spcBef>
              <a:spcAft>
                <a:spcPct val="0"/>
              </a:spcAft>
              <a:tabLst>
                <a:tab pos="838200" algn="l"/>
              </a:tabLst>
              <a:defRPr>
                <a:solidFill>
                  <a:schemeClr val="tx1"/>
                </a:solidFill>
                <a:latin typeface="Arial" panose="020B0604020202020204" pitchFamily="34" charset="0"/>
              </a:defRPr>
            </a:lvl7pPr>
            <a:lvl8pPr eaLnBrk="0" fontAlgn="base" hangingPunct="0">
              <a:spcBef>
                <a:spcPct val="0"/>
              </a:spcBef>
              <a:spcAft>
                <a:spcPct val="0"/>
              </a:spcAft>
              <a:tabLst>
                <a:tab pos="838200" algn="l"/>
              </a:tabLst>
              <a:defRPr>
                <a:solidFill>
                  <a:schemeClr val="tx1"/>
                </a:solidFill>
                <a:latin typeface="Arial" panose="020B0604020202020204" pitchFamily="34" charset="0"/>
              </a:defRPr>
            </a:lvl8pPr>
            <a:lvl9pPr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pPr defTabSz="685800">
              <a:tabLst>
                <a:tab pos="628650" algn="l"/>
              </a:tabLst>
            </a:pPr>
            <a:r>
              <a:rPr lang="en-US" altLang="en-US" dirty="0">
                <a:latin typeface="Times New Roman" panose="02020603050405020304" pitchFamily="18" charset="0"/>
                <a:ea typeface="Arial" panose="020B0604020202020204" pitchFamily="34" charset="0"/>
                <a:cs typeface="Times New Roman" panose="02020603050405020304" pitchFamily="18" charset="0"/>
              </a:rPr>
              <a:t>1.Em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có</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nhận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xét</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gì</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về</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nội</a:t>
            </a:r>
            <a:r>
              <a:rPr lang="en-US" altLang="en-US" dirty="0">
                <a:latin typeface="Times New Roman" panose="02020603050405020304" pitchFamily="18" charset="0"/>
                <a:ea typeface="Arial" panose="020B0604020202020204" pitchFamily="34" charset="0"/>
                <a:cs typeface="Times New Roman" panose="02020603050405020304" pitchFamily="18" charset="0"/>
              </a:rPr>
              <a:t> dung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trao</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đổ̉i</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các</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trong</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hai</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hình</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ảnh</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trên</a:t>
            </a:r>
            <a:r>
              <a:rPr lang="en-US" altLang="en-US"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defTabSz="685800">
              <a:tabLst>
                <a:tab pos="628650" algn="l"/>
              </a:tabLst>
            </a:pPr>
            <a:r>
              <a:rPr lang="en-US" altLang="en-US" dirty="0">
                <a:latin typeface="Times New Roman" panose="02020603050405020304" pitchFamily="18" charset="0"/>
                <a:ea typeface="Arial" panose="020B0604020202020204" pitchFamily="34" charset="0"/>
                <a:cs typeface="Times New Roman" panose="02020603050405020304" pitchFamily="18" charset="0"/>
              </a:rPr>
              <a:t>2.Từ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câu</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chuyện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các</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bạn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trong</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hai</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hình</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ảnh</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trên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em</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hãy</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cho</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biết</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vì</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sao</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chúng</a:t>
            </a:r>
            <a:r>
              <a:rPr lang="en-US" altLang="en-US" dirty="0">
                <a:latin typeface="Times New Roman" panose="02020603050405020304" pitchFamily="18" charset="0"/>
                <a:ea typeface="Arial" panose="020B0604020202020204" pitchFamily="34" charset="0"/>
                <a:cs typeface="Times New Roman" panose="02020603050405020304" pitchFamily="18" charset="0"/>
              </a:rPr>
              <a:t> ta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phải</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tôn</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trọng</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sự</a:t>
            </a:r>
            <a:r>
              <a:rPr lang="en-US" altLang="en-US" dirty="0">
                <a:latin typeface="Times New Roman" panose="02020603050405020304" pitchFamily="18" charset="0"/>
                <a:ea typeface="Arial" panose="020B0604020202020204" pitchFamily="34" charset="0"/>
                <a:cs typeface="Times New Roman" panose="02020603050405020304" pitchFamily="18" charset="0"/>
              </a:rPr>
              <a:t> </a:t>
            </a:r>
            <a:r>
              <a:rPr lang="en-US" altLang="en-US" dirty="0" err="1">
                <a:latin typeface="Times New Roman" panose="02020603050405020304" pitchFamily="18" charset="0"/>
                <a:ea typeface="Arial" panose="020B0604020202020204" pitchFamily="34" charset="0"/>
                <a:cs typeface="Times New Roman" panose="02020603050405020304" pitchFamily="18" charset="0"/>
              </a:rPr>
              <a:t>thật</a:t>
            </a:r>
            <a:r>
              <a:rPr lang="en-US" altLang="en-US"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9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604</TotalTime>
  <Words>1933</Words>
  <Application>Microsoft Office PowerPoint</Application>
  <PresentationFormat>Trình chiếu Trên màn hình (16:9)</PresentationFormat>
  <Paragraphs>137</Paragraphs>
  <Slides>22</Slides>
  <Notes>0</Notes>
  <HiddenSlides>0</HiddenSlides>
  <MMClips>1</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22</vt:i4>
      </vt:variant>
    </vt:vector>
  </HeadingPairs>
  <TitlesOfParts>
    <vt:vector size="26"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Le Thi Tam</cp:lastModifiedBy>
  <cp:revision>36</cp:revision>
  <dcterms:created xsi:type="dcterms:W3CDTF">2021-07-22T02:28:40Z</dcterms:created>
  <dcterms:modified xsi:type="dcterms:W3CDTF">2021-11-17T04:17:41Z</dcterms:modified>
</cp:coreProperties>
</file>